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8" r:id="rId3"/>
    <p:sldId id="259" r:id="rId4"/>
    <p:sldId id="257" r:id="rId5"/>
    <p:sldId id="281" r:id="rId6"/>
    <p:sldId id="261" r:id="rId7"/>
    <p:sldId id="264" r:id="rId8"/>
    <p:sldId id="263" r:id="rId9"/>
    <p:sldId id="265" r:id="rId10"/>
    <p:sldId id="262" r:id="rId11"/>
    <p:sldId id="270" r:id="rId12"/>
    <p:sldId id="269" r:id="rId13"/>
    <p:sldId id="272" r:id="rId14"/>
    <p:sldId id="271" r:id="rId15"/>
    <p:sldId id="268" r:id="rId16"/>
    <p:sldId id="267" r:id="rId17"/>
    <p:sldId id="282" r:id="rId18"/>
    <p:sldId id="266" r:id="rId19"/>
    <p:sldId id="275" r:id="rId20"/>
    <p:sldId id="273" r:id="rId21"/>
    <p:sldId id="274" r:id="rId22"/>
    <p:sldId id="277" r:id="rId23"/>
    <p:sldId id="276" r:id="rId24"/>
    <p:sldId id="278" r:id="rId25"/>
    <p:sldId id="279"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8" autoAdjust="0"/>
    <p:restoredTop sz="94660"/>
  </p:normalViewPr>
  <p:slideViewPr>
    <p:cSldViewPr snapToGrid="0">
      <p:cViewPr varScale="1">
        <p:scale>
          <a:sx n="111" d="100"/>
          <a:sy n="111" d="100"/>
        </p:scale>
        <p:origin x="7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F8FB37-A553-4146-B1C7-69CE26BF377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ZA"/>
        </a:p>
      </dgm:t>
    </dgm:pt>
    <dgm:pt modelId="{5FEF6C99-4741-4A78-8407-A64845A02E28}">
      <dgm:prSet phldrT="[Text]" phldr="1" custT="1"/>
      <dgm:spPr/>
      <dgm:t>
        <a:bodyPr/>
        <a:lstStyle/>
        <a:p>
          <a:pPr algn="l"/>
          <a:endParaRPr lang="en-ZA" sz="1600" dirty="0"/>
        </a:p>
      </dgm:t>
    </dgm:pt>
    <dgm:pt modelId="{88124E18-A6C7-475A-9BAA-B126EB0488DB}" type="parTrans" cxnId="{C4DDE63F-6013-4880-B44D-F69E1DE56B4A}">
      <dgm:prSet/>
      <dgm:spPr/>
      <dgm:t>
        <a:bodyPr/>
        <a:lstStyle/>
        <a:p>
          <a:endParaRPr lang="en-ZA"/>
        </a:p>
      </dgm:t>
    </dgm:pt>
    <dgm:pt modelId="{1F0F02FC-8981-48F2-AD81-68FE748D15BF}" type="sibTrans" cxnId="{C4DDE63F-6013-4880-B44D-F69E1DE56B4A}">
      <dgm:prSet/>
      <dgm:spPr/>
      <dgm:t>
        <a:bodyPr/>
        <a:lstStyle/>
        <a:p>
          <a:endParaRPr lang="en-ZA"/>
        </a:p>
      </dgm:t>
    </dgm:pt>
    <dgm:pt modelId="{BE73ED99-B93E-44AA-99DE-B627E2B684A0}">
      <dgm:prSet phldrT="[Text]" phldr="1" custT="1"/>
      <dgm:spPr/>
      <dgm:t>
        <a:bodyPr/>
        <a:lstStyle/>
        <a:p>
          <a:endParaRPr lang="en-ZA" sz="1600" dirty="0"/>
        </a:p>
      </dgm:t>
    </dgm:pt>
    <dgm:pt modelId="{C0BA1912-9F95-4C9E-911B-94AFF167DFA4}" type="parTrans" cxnId="{03D3D1CF-D293-4AD4-9E6A-2A94BC9CC443}">
      <dgm:prSet/>
      <dgm:spPr/>
      <dgm:t>
        <a:bodyPr/>
        <a:lstStyle/>
        <a:p>
          <a:endParaRPr lang="en-ZA"/>
        </a:p>
      </dgm:t>
    </dgm:pt>
    <dgm:pt modelId="{B7BBF4CB-6141-47FF-9535-32447D3156EC}" type="sibTrans" cxnId="{03D3D1CF-D293-4AD4-9E6A-2A94BC9CC443}">
      <dgm:prSet/>
      <dgm:spPr/>
      <dgm:t>
        <a:bodyPr/>
        <a:lstStyle/>
        <a:p>
          <a:endParaRPr lang="en-ZA"/>
        </a:p>
      </dgm:t>
    </dgm:pt>
    <dgm:pt modelId="{2697463E-0D9F-4411-B6D6-B5835D7B76BB}">
      <dgm:prSet phldrT="[Text]" custT="1"/>
      <dgm:spPr/>
      <dgm:t>
        <a:bodyPr/>
        <a:lstStyle/>
        <a:p>
          <a:endParaRPr lang="en-ZA" sz="1600" dirty="0"/>
        </a:p>
      </dgm:t>
    </dgm:pt>
    <dgm:pt modelId="{D5118253-E7DB-419D-895B-602C78B21D5E}" type="parTrans" cxnId="{DF27A165-378B-431F-97C8-BFF0CD5A7ED7}">
      <dgm:prSet/>
      <dgm:spPr/>
      <dgm:t>
        <a:bodyPr/>
        <a:lstStyle/>
        <a:p>
          <a:endParaRPr lang="en-ZA"/>
        </a:p>
      </dgm:t>
    </dgm:pt>
    <dgm:pt modelId="{EC9BCF43-C49B-4AEB-9853-777AEB742B2B}" type="sibTrans" cxnId="{DF27A165-378B-431F-97C8-BFF0CD5A7ED7}">
      <dgm:prSet/>
      <dgm:spPr/>
      <dgm:t>
        <a:bodyPr/>
        <a:lstStyle/>
        <a:p>
          <a:endParaRPr lang="en-ZA"/>
        </a:p>
      </dgm:t>
    </dgm:pt>
    <dgm:pt modelId="{8294328D-6D35-40F3-BD34-A017648D78BB}">
      <dgm:prSet/>
      <dgm:spPr/>
      <dgm:t>
        <a:bodyPr/>
        <a:lstStyle/>
        <a:p>
          <a:endParaRPr lang="en-ZA"/>
        </a:p>
      </dgm:t>
    </dgm:pt>
    <dgm:pt modelId="{C5A61698-1FF3-4844-BEBB-53F676B855D1}" type="parTrans" cxnId="{CE06DD3C-09C2-4E34-8F15-C2C5848CBC77}">
      <dgm:prSet/>
      <dgm:spPr/>
      <dgm:t>
        <a:bodyPr/>
        <a:lstStyle/>
        <a:p>
          <a:endParaRPr lang="en-ZA"/>
        </a:p>
      </dgm:t>
    </dgm:pt>
    <dgm:pt modelId="{6A10DA0F-AAC0-4C4D-A0EB-7BC816DD943F}" type="sibTrans" cxnId="{CE06DD3C-09C2-4E34-8F15-C2C5848CBC77}">
      <dgm:prSet/>
      <dgm:spPr/>
      <dgm:t>
        <a:bodyPr/>
        <a:lstStyle/>
        <a:p>
          <a:endParaRPr lang="en-ZA"/>
        </a:p>
      </dgm:t>
    </dgm:pt>
    <dgm:pt modelId="{C8C53EAD-69C8-49C2-9750-0616EE2DFB37}" type="pres">
      <dgm:prSet presAssocID="{83F8FB37-A553-4146-B1C7-69CE26BF3772}" presName="Name0" presStyleCnt="0">
        <dgm:presLayoutVars>
          <dgm:dir/>
          <dgm:resizeHandles val="exact"/>
        </dgm:presLayoutVars>
      </dgm:prSet>
      <dgm:spPr/>
    </dgm:pt>
    <dgm:pt modelId="{4D3E891F-FF8D-4631-BBB2-D50DD8CE0D7B}" type="pres">
      <dgm:prSet presAssocID="{5FEF6C99-4741-4A78-8407-A64845A02E28}" presName="composite" presStyleCnt="0"/>
      <dgm:spPr/>
    </dgm:pt>
    <dgm:pt modelId="{5F86C2D1-8D2B-49B0-81C4-4BF63ED0EB1C}" type="pres">
      <dgm:prSet presAssocID="{5FEF6C99-4741-4A78-8407-A64845A02E28}" presName="rect1" presStyleLbl="trAlignAcc1" presStyleIdx="0" presStyleCnt="4" custScaleX="56269" custLinFactNeighborX="274" custLinFactNeighborY="-31018">
        <dgm:presLayoutVars>
          <dgm:bulletEnabled val="1"/>
        </dgm:presLayoutVars>
      </dgm:prSet>
      <dgm:spPr/>
    </dgm:pt>
    <dgm:pt modelId="{2D5702FE-1419-4CBD-90D2-B870BDA22B3C}" type="pres">
      <dgm:prSet presAssocID="{5FEF6C99-4741-4A78-8407-A64845A02E28}" presName="rect2" presStyleLbl="fgImgPlace1" presStyleIdx="0" presStyleCnt="4" custScaleX="108036" custScaleY="68711" custLinFactY="37388" custLinFactNeighborX="-2726" custLinFactNeighborY="100000"/>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A592F79-63AF-4177-AA0A-E92C1E7D6168}" type="pres">
      <dgm:prSet presAssocID="{1F0F02FC-8981-48F2-AD81-68FE748D15BF}" presName="sibTrans" presStyleCnt="0"/>
      <dgm:spPr/>
    </dgm:pt>
    <dgm:pt modelId="{9FAD70CB-C19E-4CAC-8C06-1518A14792D2}" type="pres">
      <dgm:prSet presAssocID="{2697463E-0D9F-4411-B6D6-B5835D7B76BB}" presName="composite" presStyleCnt="0"/>
      <dgm:spPr/>
    </dgm:pt>
    <dgm:pt modelId="{C2AFA268-897A-47D0-BE56-B41263883245}" type="pres">
      <dgm:prSet presAssocID="{2697463E-0D9F-4411-B6D6-B5835D7B76BB}" presName="rect1" presStyleLbl="trAlignAcc1" presStyleIdx="1" presStyleCnt="4" custScaleX="67461" custScaleY="119419" custLinFactNeighborX="1043" custLinFactNeighborY="-28458">
        <dgm:presLayoutVars>
          <dgm:bulletEnabled val="1"/>
        </dgm:presLayoutVars>
      </dgm:prSet>
      <dgm:spPr/>
    </dgm:pt>
    <dgm:pt modelId="{651EAFA1-FDCF-4215-9C32-3B468C7E7B7E}" type="pres">
      <dgm:prSet presAssocID="{2697463E-0D9F-4411-B6D6-B5835D7B76BB}" presName="rect2" presStyleLbl="fgImgPlace1" presStyleIdx="1" presStyleCnt="4" custScaleX="99693" custScaleY="51104" custLinFactNeighborX="-14582" custLinFactNeighborY="3190"/>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5AA7B2DF-35AB-4628-9D17-11D2AEFF8F52}" type="pres">
      <dgm:prSet presAssocID="{EC9BCF43-C49B-4AEB-9853-777AEB742B2B}" presName="sibTrans" presStyleCnt="0"/>
      <dgm:spPr/>
    </dgm:pt>
    <dgm:pt modelId="{8621B791-D061-4C2A-8ED8-5004A42F8611}" type="pres">
      <dgm:prSet presAssocID="{8294328D-6D35-40F3-BD34-A017648D78BB}" presName="composite" presStyleCnt="0"/>
      <dgm:spPr/>
    </dgm:pt>
    <dgm:pt modelId="{DE3FD9F4-AA4D-4E04-80F0-98A83A5B03CB}" type="pres">
      <dgm:prSet presAssocID="{8294328D-6D35-40F3-BD34-A017648D78BB}" presName="rect1" presStyleLbl="trAlignAcc1" presStyleIdx="2" presStyleCnt="4" custScaleX="59445" custScaleY="113326" custLinFactNeighborX="39" custLinFactNeighborY="4035">
        <dgm:presLayoutVars>
          <dgm:bulletEnabled val="1"/>
        </dgm:presLayoutVars>
      </dgm:prSet>
      <dgm:spPr/>
    </dgm:pt>
    <dgm:pt modelId="{9C75AE32-06FA-4905-A848-F251EF2103E0}" type="pres">
      <dgm:prSet presAssocID="{8294328D-6D35-40F3-BD34-A017648D78BB}" presName="rect2" presStyleLbl="fgImgPlace1" presStyleIdx="2" presStyleCnt="4" custScaleX="110616" custScaleY="51888" custLinFactY="-21380" custLinFactNeighborX="10518" custLinFactNeighborY="-100000"/>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A6A3D7AC-2836-4491-AF70-A33BE15B92EA}" type="pres">
      <dgm:prSet presAssocID="{6A10DA0F-AAC0-4C4D-A0EB-7BC816DD943F}" presName="sibTrans" presStyleCnt="0"/>
      <dgm:spPr/>
    </dgm:pt>
    <dgm:pt modelId="{A2BC892E-E44C-4522-8465-B3901E261668}" type="pres">
      <dgm:prSet presAssocID="{BE73ED99-B93E-44AA-99DE-B627E2B684A0}" presName="composite" presStyleCnt="0"/>
      <dgm:spPr/>
    </dgm:pt>
    <dgm:pt modelId="{4BD87A6D-0B9E-4983-810E-EB41C3F7027C}" type="pres">
      <dgm:prSet presAssocID="{BE73ED99-B93E-44AA-99DE-B627E2B684A0}" presName="rect1" presStyleLbl="trAlignAcc1" presStyleIdx="3" presStyleCnt="4" custScaleX="64880" custScaleY="103733" custLinFactNeighborX="-489" custLinFactNeighborY="-258">
        <dgm:presLayoutVars>
          <dgm:bulletEnabled val="1"/>
        </dgm:presLayoutVars>
      </dgm:prSet>
      <dgm:spPr/>
    </dgm:pt>
    <dgm:pt modelId="{79AC5AE0-43D0-493E-B64D-87FA6C5B3E0E}" type="pres">
      <dgm:prSet presAssocID="{BE73ED99-B93E-44AA-99DE-B627E2B684A0}" presName="rect2" presStyleLbl="fgImgPlace1" presStyleIdx="3" presStyleCnt="4" custScaleX="116293" custScaleY="68673" custLinFactNeighborX="-18591" custLinFactNeighborY="15565"/>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3DB6FA00-506E-4072-B85E-3916DFADDADA}" type="presOf" srcId="{8294328D-6D35-40F3-BD34-A017648D78BB}" destId="{DE3FD9F4-AA4D-4E04-80F0-98A83A5B03CB}" srcOrd="0" destOrd="0" presId="urn:microsoft.com/office/officeart/2008/layout/PictureStrips"/>
    <dgm:cxn modelId="{4245E801-9FD3-4675-8CF9-70D4F63CB939}" type="presOf" srcId="{BE73ED99-B93E-44AA-99DE-B627E2B684A0}" destId="{4BD87A6D-0B9E-4983-810E-EB41C3F7027C}" srcOrd="0" destOrd="0" presId="urn:microsoft.com/office/officeart/2008/layout/PictureStrips"/>
    <dgm:cxn modelId="{CE06DD3C-09C2-4E34-8F15-C2C5848CBC77}" srcId="{83F8FB37-A553-4146-B1C7-69CE26BF3772}" destId="{8294328D-6D35-40F3-BD34-A017648D78BB}" srcOrd="2" destOrd="0" parTransId="{C5A61698-1FF3-4844-BEBB-53F676B855D1}" sibTransId="{6A10DA0F-AAC0-4C4D-A0EB-7BC816DD943F}"/>
    <dgm:cxn modelId="{C4DDE63F-6013-4880-B44D-F69E1DE56B4A}" srcId="{83F8FB37-A553-4146-B1C7-69CE26BF3772}" destId="{5FEF6C99-4741-4A78-8407-A64845A02E28}" srcOrd="0" destOrd="0" parTransId="{88124E18-A6C7-475A-9BAA-B126EB0488DB}" sibTransId="{1F0F02FC-8981-48F2-AD81-68FE748D15BF}"/>
    <dgm:cxn modelId="{0B915142-9481-4130-BD60-7356A4ADBF2C}" type="presOf" srcId="{5FEF6C99-4741-4A78-8407-A64845A02E28}" destId="{5F86C2D1-8D2B-49B0-81C4-4BF63ED0EB1C}" srcOrd="0" destOrd="0" presId="urn:microsoft.com/office/officeart/2008/layout/PictureStrips"/>
    <dgm:cxn modelId="{DF27A165-378B-431F-97C8-BFF0CD5A7ED7}" srcId="{83F8FB37-A553-4146-B1C7-69CE26BF3772}" destId="{2697463E-0D9F-4411-B6D6-B5835D7B76BB}" srcOrd="1" destOrd="0" parTransId="{D5118253-E7DB-419D-895B-602C78B21D5E}" sibTransId="{EC9BCF43-C49B-4AEB-9853-777AEB742B2B}"/>
    <dgm:cxn modelId="{B567D989-26A9-4AB8-8F34-FAFE824D6665}" type="presOf" srcId="{2697463E-0D9F-4411-B6D6-B5835D7B76BB}" destId="{C2AFA268-897A-47D0-BE56-B41263883245}" srcOrd="0" destOrd="0" presId="urn:microsoft.com/office/officeart/2008/layout/PictureStrips"/>
    <dgm:cxn modelId="{03D3D1CF-D293-4AD4-9E6A-2A94BC9CC443}" srcId="{83F8FB37-A553-4146-B1C7-69CE26BF3772}" destId="{BE73ED99-B93E-44AA-99DE-B627E2B684A0}" srcOrd="3" destOrd="0" parTransId="{C0BA1912-9F95-4C9E-911B-94AFF167DFA4}" sibTransId="{B7BBF4CB-6141-47FF-9535-32447D3156EC}"/>
    <dgm:cxn modelId="{E4D5DFEA-670B-41B2-9CFE-E9F3E83CF892}" type="presOf" srcId="{83F8FB37-A553-4146-B1C7-69CE26BF3772}" destId="{C8C53EAD-69C8-49C2-9750-0616EE2DFB37}" srcOrd="0" destOrd="0" presId="urn:microsoft.com/office/officeart/2008/layout/PictureStrips"/>
    <dgm:cxn modelId="{61E1D98D-7EB8-4910-B041-84CF4E1B296E}" type="presParOf" srcId="{C8C53EAD-69C8-49C2-9750-0616EE2DFB37}" destId="{4D3E891F-FF8D-4631-BBB2-D50DD8CE0D7B}" srcOrd="0" destOrd="0" presId="urn:microsoft.com/office/officeart/2008/layout/PictureStrips"/>
    <dgm:cxn modelId="{E29C048E-BED6-4E7B-A8D1-070EF9FE39D1}" type="presParOf" srcId="{4D3E891F-FF8D-4631-BBB2-D50DD8CE0D7B}" destId="{5F86C2D1-8D2B-49B0-81C4-4BF63ED0EB1C}" srcOrd="0" destOrd="0" presId="urn:microsoft.com/office/officeart/2008/layout/PictureStrips"/>
    <dgm:cxn modelId="{0B8D5F7B-E7A9-417B-955D-3BA81DE5C207}" type="presParOf" srcId="{4D3E891F-FF8D-4631-BBB2-D50DD8CE0D7B}" destId="{2D5702FE-1419-4CBD-90D2-B870BDA22B3C}" srcOrd="1" destOrd="0" presId="urn:microsoft.com/office/officeart/2008/layout/PictureStrips"/>
    <dgm:cxn modelId="{3325AA91-D565-49D0-861D-C5C6FFACD85F}" type="presParOf" srcId="{C8C53EAD-69C8-49C2-9750-0616EE2DFB37}" destId="{CA592F79-63AF-4177-AA0A-E92C1E7D6168}" srcOrd="1" destOrd="0" presId="urn:microsoft.com/office/officeart/2008/layout/PictureStrips"/>
    <dgm:cxn modelId="{96668BBD-6948-4F84-BDDD-BCEA784C7997}" type="presParOf" srcId="{C8C53EAD-69C8-49C2-9750-0616EE2DFB37}" destId="{9FAD70CB-C19E-4CAC-8C06-1518A14792D2}" srcOrd="2" destOrd="0" presId="urn:microsoft.com/office/officeart/2008/layout/PictureStrips"/>
    <dgm:cxn modelId="{A304A254-C11B-47CC-8083-89300E9E65A2}" type="presParOf" srcId="{9FAD70CB-C19E-4CAC-8C06-1518A14792D2}" destId="{C2AFA268-897A-47D0-BE56-B41263883245}" srcOrd="0" destOrd="0" presId="urn:microsoft.com/office/officeart/2008/layout/PictureStrips"/>
    <dgm:cxn modelId="{A7176154-78DB-4F9E-A59F-BECEC7865F99}" type="presParOf" srcId="{9FAD70CB-C19E-4CAC-8C06-1518A14792D2}" destId="{651EAFA1-FDCF-4215-9C32-3B468C7E7B7E}" srcOrd="1" destOrd="0" presId="urn:microsoft.com/office/officeart/2008/layout/PictureStrips"/>
    <dgm:cxn modelId="{E9B284C7-D875-4F76-942C-E36EE963828D}" type="presParOf" srcId="{C8C53EAD-69C8-49C2-9750-0616EE2DFB37}" destId="{5AA7B2DF-35AB-4628-9D17-11D2AEFF8F52}" srcOrd="3" destOrd="0" presId="urn:microsoft.com/office/officeart/2008/layout/PictureStrips"/>
    <dgm:cxn modelId="{45C11C1D-8D82-416A-9FFC-F8E840463488}" type="presParOf" srcId="{C8C53EAD-69C8-49C2-9750-0616EE2DFB37}" destId="{8621B791-D061-4C2A-8ED8-5004A42F8611}" srcOrd="4" destOrd="0" presId="urn:microsoft.com/office/officeart/2008/layout/PictureStrips"/>
    <dgm:cxn modelId="{43EA6B0B-DB99-430B-8253-F6A714CD3C36}" type="presParOf" srcId="{8621B791-D061-4C2A-8ED8-5004A42F8611}" destId="{DE3FD9F4-AA4D-4E04-80F0-98A83A5B03CB}" srcOrd="0" destOrd="0" presId="urn:microsoft.com/office/officeart/2008/layout/PictureStrips"/>
    <dgm:cxn modelId="{E69C3379-D1C3-4F23-9957-DAB288657FEB}" type="presParOf" srcId="{8621B791-D061-4C2A-8ED8-5004A42F8611}" destId="{9C75AE32-06FA-4905-A848-F251EF2103E0}" srcOrd="1" destOrd="0" presId="urn:microsoft.com/office/officeart/2008/layout/PictureStrips"/>
    <dgm:cxn modelId="{0AB0ACE1-06D5-4DA5-9E7E-6EFE500880E9}" type="presParOf" srcId="{C8C53EAD-69C8-49C2-9750-0616EE2DFB37}" destId="{A6A3D7AC-2836-4491-AF70-A33BE15B92EA}" srcOrd="5" destOrd="0" presId="urn:microsoft.com/office/officeart/2008/layout/PictureStrips"/>
    <dgm:cxn modelId="{13A406A0-379B-4B29-B5FA-E4B0B8F00D64}" type="presParOf" srcId="{C8C53EAD-69C8-49C2-9750-0616EE2DFB37}" destId="{A2BC892E-E44C-4522-8465-B3901E261668}" srcOrd="6" destOrd="0" presId="urn:microsoft.com/office/officeart/2008/layout/PictureStrips"/>
    <dgm:cxn modelId="{93ABE2A0-B9EC-4A8E-A960-4000E2CB0CC2}" type="presParOf" srcId="{A2BC892E-E44C-4522-8465-B3901E261668}" destId="{4BD87A6D-0B9E-4983-810E-EB41C3F7027C}" srcOrd="0" destOrd="0" presId="urn:microsoft.com/office/officeart/2008/layout/PictureStrips"/>
    <dgm:cxn modelId="{B58B55BD-5064-41B1-B772-60D0A270437B}" type="presParOf" srcId="{A2BC892E-E44C-4522-8465-B3901E261668}" destId="{79AC5AE0-43D0-493E-B64D-87FA6C5B3E0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6C2D1-8D2B-49B0-81C4-4BF63ED0EB1C}">
      <dsp:nvSpPr>
        <dsp:cNvPr id="0" name=""/>
        <dsp:cNvSpPr/>
      </dsp:nvSpPr>
      <dsp:spPr>
        <a:xfrm>
          <a:off x="1931985" y="38845"/>
          <a:ext cx="3813472" cy="211788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34511" tIns="60960" rIns="60960" bIns="60960" numCol="1" spcCol="1270" anchor="ctr" anchorCtr="0">
          <a:noAutofit/>
        </a:bodyPr>
        <a:lstStyle/>
        <a:p>
          <a:pPr marL="0" lvl="0" indent="0" algn="l" defTabSz="711200">
            <a:lnSpc>
              <a:spcPct val="90000"/>
            </a:lnSpc>
            <a:spcBef>
              <a:spcPct val="0"/>
            </a:spcBef>
            <a:spcAft>
              <a:spcPct val="35000"/>
            </a:spcAft>
            <a:buNone/>
          </a:pPr>
          <a:endParaRPr lang="en-ZA" sz="1600" kern="1200" dirty="0"/>
        </a:p>
      </dsp:txBody>
      <dsp:txXfrm>
        <a:off x="1931985" y="38845"/>
        <a:ext cx="3813472" cy="2117880"/>
      </dsp:txXfrm>
    </dsp:sp>
    <dsp:sp modelId="{2D5702FE-1419-4CBD-90D2-B870BDA22B3C}">
      <dsp:nvSpPr>
        <dsp:cNvPr id="0" name=""/>
        <dsp:cNvSpPr/>
      </dsp:nvSpPr>
      <dsp:spPr>
        <a:xfrm>
          <a:off x="49179" y="3792951"/>
          <a:ext cx="1601651" cy="1527977"/>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AFA268-897A-47D0-BE56-B41263883245}">
      <dsp:nvSpPr>
        <dsp:cNvPr id="0" name=""/>
        <dsp:cNvSpPr/>
      </dsp:nvSpPr>
      <dsp:spPr>
        <a:xfrm>
          <a:off x="7538362" y="0"/>
          <a:ext cx="4571978" cy="252915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34511" tIns="60960" rIns="60960" bIns="60960" numCol="1" spcCol="1270" anchor="ctr" anchorCtr="0">
          <a:noAutofit/>
        </a:bodyPr>
        <a:lstStyle/>
        <a:p>
          <a:pPr marL="0" lvl="0" indent="0" algn="l" defTabSz="711200">
            <a:lnSpc>
              <a:spcPct val="90000"/>
            </a:lnSpc>
            <a:spcBef>
              <a:spcPct val="0"/>
            </a:spcBef>
            <a:spcAft>
              <a:spcPct val="35000"/>
            </a:spcAft>
            <a:buNone/>
          </a:pPr>
          <a:endParaRPr lang="en-ZA" sz="1600" kern="1200" dirty="0"/>
        </a:p>
      </dsp:txBody>
      <dsp:txXfrm>
        <a:off x="7538362" y="0"/>
        <a:ext cx="4571978" cy="2529151"/>
      </dsp:txXfrm>
    </dsp:sp>
    <dsp:sp modelId="{651EAFA1-FDCF-4215-9C32-3B468C7E7B7E}">
      <dsp:nvSpPr>
        <dsp:cNvPr id="0" name=""/>
        <dsp:cNvSpPr/>
      </dsp:nvSpPr>
      <dsp:spPr>
        <a:xfrm>
          <a:off x="5868768" y="1004460"/>
          <a:ext cx="1477964" cy="1136437"/>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3FD9F4-AA4D-4E04-80F0-98A83A5B03CB}">
      <dsp:nvSpPr>
        <dsp:cNvPr id="0" name=""/>
        <dsp:cNvSpPr/>
      </dsp:nvSpPr>
      <dsp:spPr>
        <a:xfrm>
          <a:off x="1746393" y="3347122"/>
          <a:ext cx="4028716" cy="24001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34511" tIns="247650" rIns="247650" bIns="247650" numCol="1" spcCol="1270" anchor="ctr" anchorCtr="0">
          <a:noAutofit/>
        </a:bodyPr>
        <a:lstStyle/>
        <a:p>
          <a:pPr marL="0" lvl="0" indent="0" algn="l" defTabSz="2889250">
            <a:lnSpc>
              <a:spcPct val="90000"/>
            </a:lnSpc>
            <a:spcBef>
              <a:spcPct val="0"/>
            </a:spcBef>
            <a:spcAft>
              <a:spcPct val="35000"/>
            </a:spcAft>
            <a:buNone/>
          </a:pPr>
          <a:endParaRPr lang="en-ZA" sz="6500" kern="1200"/>
        </a:p>
      </dsp:txBody>
      <dsp:txXfrm>
        <a:off x="1746393" y="3347122"/>
        <a:ext cx="4028716" cy="2400108"/>
      </dsp:txXfrm>
    </dsp:sp>
    <dsp:sp modelId="{9C75AE32-06FA-4905-A848-F251EF2103E0}">
      <dsp:nvSpPr>
        <dsp:cNvPr id="0" name=""/>
        <dsp:cNvSpPr/>
      </dsp:nvSpPr>
      <dsp:spPr>
        <a:xfrm>
          <a:off x="164355" y="932597"/>
          <a:ext cx="1639900" cy="1153871"/>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D87A6D-0B9E-4983-810E-EB41C3F7027C}">
      <dsp:nvSpPr>
        <dsp:cNvPr id="0" name=""/>
        <dsp:cNvSpPr/>
      </dsp:nvSpPr>
      <dsp:spPr>
        <a:xfrm>
          <a:off x="7690623" y="3357785"/>
          <a:ext cx="4397058" cy="219694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34511" tIns="60960" rIns="60960" bIns="60960" numCol="1" spcCol="1270" anchor="ctr" anchorCtr="0">
          <a:noAutofit/>
        </a:bodyPr>
        <a:lstStyle/>
        <a:p>
          <a:pPr marL="0" lvl="0" indent="0" algn="l" defTabSz="711200">
            <a:lnSpc>
              <a:spcPct val="90000"/>
            </a:lnSpc>
            <a:spcBef>
              <a:spcPct val="0"/>
            </a:spcBef>
            <a:spcAft>
              <a:spcPct val="35000"/>
            </a:spcAft>
            <a:buNone/>
          </a:pPr>
          <a:endParaRPr lang="en-ZA" sz="1600" kern="1200" dirty="0"/>
        </a:p>
      </dsp:txBody>
      <dsp:txXfrm>
        <a:off x="7690623" y="3357785"/>
        <a:ext cx="4397058" cy="2196940"/>
      </dsp:txXfrm>
    </dsp:sp>
    <dsp:sp modelId="{79AC5AE0-43D0-493E-B64D-87FA6C5B3E0E}">
      <dsp:nvSpPr>
        <dsp:cNvPr id="0" name=""/>
        <dsp:cNvSpPr/>
      </dsp:nvSpPr>
      <dsp:spPr>
        <a:xfrm>
          <a:off x="5854913" y="3791315"/>
          <a:ext cx="1724062" cy="1527132"/>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11BE-7978-BB14-4419-1B8F627958CD}"/>
              </a:ext>
            </a:extLst>
          </p:cNvPr>
          <p:cNvSpPr>
            <a:spLocks noGrp="1"/>
          </p:cNvSpPr>
          <p:nvPr>
            <p:ph type="ctrTitle"/>
          </p:nvPr>
        </p:nvSpPr>
        <p:spPr>
          <a:xfrm>
            <a:off x="361506" y="3226501"/>
            <a:ext cx="7791893" cy="1006475"/>
          </a:xfrm>
        </p:spPr>
        <p:txBody>
          <a:bodyPr anchor="b">
            <a:noAutofit/>
          </a:bodyPr>
          <a:lstStyle>
            <a:lvl1pPr algn="ctr">
              <a:defRPr sz="4400" b="1"/>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4AF35065-2360-B0C0-13F3-E5554096CBFB}"/>
              </a:ext>
            </a:extLst>
          </p:cNvPr>
          <p:cNvSpPr>
            <a:spLocks noGrp="1"/>
          </p:cNvSpPr>
          <p:nvPr>
            <p:ph type="subTitle" idx="1"/>
          </p:nvPr>
        </p:nvSpPr>
        <p:spPr>
          <a:xfrm>
            <a:off x="361506" y="4325052"/>
            <a:ext cx="7791893" cy="842371"/>
          </a:xfrm>
        </p:spPr>
        <p:txBody>
          <a:bodyPr>
            <a:normAutofit/>
          </a:bodyPr>
          <a:lstStyle>
            <a:lvl1pPr marL="0" indent="0" algn="ctr">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DED03C5C-3A07-B057-04D0-0F077B022C34}"/>
              </a:ext>
            </a:extLst>
          </p:cNvPr>
          <p:cNvSpPr>
            <a:spLocks noGrp="1"/>
          </p:cNvSpPr>
          <p:nvPr>
            <p:ph type="dt" sz="half" idx="10"/>
          </p:nvPr>
        </p:nvSpPr>
        <p:spPr/>
        <p:txBody>
          <a:bodyPr/>
          <a:lstStyle/>
          <a:p>
            <a:fld id="{5B2D6EF6-2685-43C2-94B8-BE0500C2B7F8}" type="datetimeFigureOut">
              <a:rPr lang="en-ZA" smtClean="0"/>
              <a:t>2023/10/25</a:t>
            </a:fld>
            <a:endParaRPr lang="en-ZA"/>
          </a:p>
        </p:txBody>
      </p:sp>
      <p:sp>
        <p:nvSpPr>
          <p:cNvPr id="5" name="Footer Placeholder 4">
            <a:extLst>
              <a:ext uri="{FF2B5EF4-FFF2-40B4-BE49-F238E27FC236}">
                <a16:creationId xmlns:a16="http://schemas.microsoft.com/office/drawing/2014/main" id="{D7EF2819-1C33-3259-E2BF-495961AEF2D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0C16DCC-75FF-A772-9C87-EAD4AAD0CEDF}"/>
              </a:ext>
            </a:extLst>
          </p:cNvPr>
          <p:cNvSpPr>
            <a:spLocks noGrp="1"/>
          </p:cNvSpPr>
          <p:nvPr>
            <p:ph type="sldNum" sz="quarter" idx="12"/>
          </p:nvPr>
        </p:nvSpPr>
        <p:spPr/>
        <p:txBody>
          <a:bodyPr/>
          <a:lstStyle/>
          <a:p>
            <a:fld id="{E6993446-F0A9-4C20-9303-3457E47B4DE8}" type="slidenum">
              <a:rPr lang="en-ZA" smtClean="0"/>
              <a:t>‹#›</a:t>
            </a:fld>
            <a:endParaRPr lang="en-ZA"/>
          </a:p>
        </p:txBody>
      </p:sp>
      <p:pic>
        <p:nvPicPr>
          <p:cNvPr id="7" name="Picture 6" descr="A yellow outline of a continent&#10;&#10;Description automatically generated">
            <a:extLst>
              <a:ext uri="{FF2B5EF4-FFF2-40B4-BE49-F238E27FC236}">
                <a16:creationId xmlns:a16="http://schemas.microsoft.com/office/drawing/2014/main" id="{D438DD5F-0D9A-DEE9-1F3E-119F960B4B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40530" y="136525"/>
            <a:ext cx="5113270" cy="6138227"/>
          </a:xfrm>
          <a:prstGeom prst="rect">
            <a:avLst/>
          </a:prstGeom>
        </p:spPr>
      </p:pic>
      <p:pic>
        <p:nvPicPr>
          <p:cNvPr id="8" name="Picture 7" descr="A flag and a flag with text&#10;&#10;Description automatically generated">
            <a:extLst>
              <a:ext uri="{FF2B5EF4-FFF2-40B4-BE49-F238E27FC236}">
                <a16:creationId xmlns:a16="http://schemas.microsoft.com/office/drawing/2014/main" id="{DD641F7B-3702-F69C-6FF4-FE5DFBACE9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00611" y="1063592"/>
            <a:ext cx="2959708" cy="1347416"/>
          </a:xfrm>
          <a:prstGeom prst="rect">
            <a:avLst/>
          </a:prstGeom>
        </p:spPr>
      </p:pic>
    </p:spTree>
    <p:extLst>
      <p:ext uri="{BB962C8B-B14F-4D97-AF65-F5344CB8AC3E}">
        <p14:creationId xmlns:p14="http://schemas.microsoft.com/office/powerpoint/2010/main" val="2717858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01D44-40B7-13B1-AEB0-C854D2DB968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5CFCDAE-F2B3-3C12-B470-42B66E8C05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5D2F375-3FF3-25E7-A73D-727A3C1C2626}"/>
              </a:ext>
            </a:extLst>
          </p:cNvPr>
          <p:cNvSpPr>
            <a:spLocks noGrp="1"/>
          </p:cNvSpPr>
          <p:nvPr>
            <p:ph type="dt" sz="half" idx="10"/>
          </p:nvPr>
        </p:nvSpPr>
        <p:spPr/>
        <p:txBody>
          <a:bodyPr/>
          <a:lstStyle/>
          <a:p>
            <a:fld id="{5B2D6EF6-2685-43C2-94B8-BE0500C2B7F8}" type="datetimeFigureOut">
              <a:rPr lang="en-ZA" smtClean="0"/>
              <a:t>2023/10/25</a:t>
            </a:fld>
            <a:endParaRPr lang="en-ZA"/>
          </a:p>
        </p:txBody>
      </p:sp>
      <p:sp>
        <p:nvSpPr>
          <p:cNvPr id="5" name="Footer Placeholder 4">
            <a:extLst>
              <a:ext uri="{FF2B5EF4-FFF2-40B4-BE49-F238E27FC236}">
                <a16:creationId xmlns:a16="http://schemas.microsoft.com/office/drawing/2014/main" id="{C93D10C6-9380-7ED4-9497-A5C11B9C61D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19E5ADC-8731-0B0C-C91C-88EDF28AD0F6}"/>
              </a:ext>
            </a:extLst>
          </p:cNvPr>
          <p:cNvSpPr>
            <a:spLocks noGrp="1"/>
          </p:cNvSpPr>
          <p:nvPr>
            <p:ph type="sldNum" sz="quarter" idx="12"/>
          </p:nvPr>
        </p:nvSpPr>
        <p:spPr/>
        <p:txBody>
          <a:bodyPr/>
          <a:lstStyle/>
          <a:p>
            <a:fld id="{E6993446-F0A9-4C20-9303-3457E47B4DE8}" type="slidenum">
              <a:rPr lang="en-ZA" smtClean="0"/>
              <a:t>‹#›</a:t>
            </a:fld>
            <a:endParaRPr lang="en-ZA"/>
          </a:p>
        </p:txBody>
      </p:sp>
      <p:pic>
        <p:nvPicPr>
          <p:cNvPr id="7" name="Picture 6">
            <a:extLst>
              <a:ext uri="{FF2B5EF4-FFF2-40B4-BE49-F238E27FC236}">
                <a16:creationId xmlns:a16="http://schemas.microsoft.com/office/drawing/2014/main" id="{E52C8448-C59C-121B-B1B3-20737566E8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7438" y="5647730"/>
            <a:ext cx="1834562" cy="916056"/>
          </a:xfrm>
          <a:prstGeom prst="rect">
            <a:avLst/>
          </a:prstGeom>
        </p:spPr>
      </p:pic>
      <p:sp>
        <p:nvSpPr>
          <p:cNvPr id="8" name="Rectangle 7">
            <a:extLst>
              <a:ext uri="{FF2B5EF4-FFF2-40B4-BE49-F238E27FC236}">
                <a16:creationId xmlns:a16="http://schemas.microsoft.com/office/drawing/2014/main" id="{2DB95C7D-DFC6-7E29-5DD9-A3256688F0E7}"/>
              </a:ext>
            </a:extLst>
          </p:cNvPr>
          <p:cNvSpPr/>
          <p:nvPr userDrawn="1"/>
        </p:nvSpPr>
        <p:spPr>
          <a:xfrm>
            <a:off x="0" y="6734325"/>
            <a:ext cx="12192000" cy="123675"/>
          </a:xfrm>
          <a:prstGeom prst="rect">
            <a:avLst/>
          </a:prstGeom>
          <a:solidFill>
            <a:srgbClr val="0068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03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DA00A-BF02-8F78-DBA9-46DAAA5692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CFFE8B1-522E-CD5F-A698-E47EDAD896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2BA75EE-15A1-04F8-78CC-4443CB1FD7A5}"/>
              </a:ext>
            </a:extLst>
          </p:cNvPr>
          <p:cNvSpPr>
            <a:spLocks noGrp="1"/>
          </p:cNvSpPr>
          <p:nvPr>
            <p:ph type="dt" sz="half" idx="10"/>
          </p:nvPr>
        </p:nvSpPr>
        <p:spPr/>
        <p:txBody>
          <a:bodyPr/>
          <a:lstStyle/>
          <a:p>
            <a:fld id="{5B2D6EF6-2685-43C2-94B8-BE0500C2B7F8}" type="datetimeFigureOut">
              <a:rPr lang="en-ZA" smtClean="0"/>
              <a:t>2023/10/25</a:t>
            </a:fld>
            <a:endParaRPr lang="en-ZA"/>
          </a:p>
        </p:txBody>
      </p:sp>
      <p:sp>
        <p:nvSpPr>
          <p:cNvPr id="5" name="Footer Placeholder 4">
            <a:extLst>
              <a:ext uri="{FF2B5EF4-FFF2-40B4-BE49-F238E27FC236}">
                <a16:creationId xmlns:a16="http://schemas.microsoft.com/office/drawing/2014/main" id="{D3C67869-D3A0-507E-0AFC-63EDB190637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B30865C-21A8-50DA-5EEC-A97F63AED8C8}"/>
              </a:ext>
            </a:extLst>
          </p:cNvPr>
          <p:cNvSpPr>
            <a:spLocks noGrp="1"/>
          </p:cNvSpPr>
          <p:nvPr>
            <p:ph type="sldNum" sz="quarter" idx="12"/>
          </p:nvPr>
        </p:nvSpPr>
        <p:spPr/>
        <p:txBody>
          <a:bodyPr/>
          <a:lstStyle/>
          <a:p>
            <a:fld id="{E6993446-F0A9-4C20-9303-3457E47B4DE8}" type="slidenum">
              <a:rPr lang="en-ZA" smtClean="0"/>
              <a:t>‹#›</a:t>
            </a:fld>
            <a:endParaRPr lang="en-ZA"/>
          </a:p>
        </p:txBody>
      </p:sp>
      <p:pic>
        <p:nvPicPr>
          <p:cNvPr id="7" name="Picture 6">
            <a:extLst>
              <a:ext uri="{FF2B5EF4-FFF2-40B4-BE49-F238E27FC236}">
                <a16:creationId xmlns:a16="http://schemas.microsoft.com/office/drawing/2014/main" id="{6BA2B8C3-5721-ECCC-1A48-9892790687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7438" y="5647730"/>
            <a:ext cx="1834562" cy="916056"/>
          </a:xfrm>
          <a:prstGeom prst="rect">
            <a:avLst/>
          </a:prstGeom>
        </p:spPr>
      </p:pic>
      <p:sp>
        <p:nvSpPr>
          <p:cNvPr id="8" name="Rectangle 7">
            <a:extLst>
              <a:ext uri="{FF2B5EF4-FFF2-40B4-BE49-F238E27FC236}">
                <a16:creationId xmlns:a16="http://schemas.microsoft.com/office/drawing/2014/main" id="{C5A6CB17-26E0-1B84-CE11-8FD9FDFDAE84}"/>
              </a:ext>
            </a:extLst>
          </p:cNvPr>
          <p:cNvSpPr/>
          <p:nvPr userDrawn="1"/>
        </p:nvSpPr>
        <p:spPr>
          <a:xfrm>
            <a:off x="0" y="6734325"/>
            <a:ext cx="12192000" cy="123675"/>
          </a:xfrm>
          <a:prstGeom prst="rect">
            <a:avLst/>
          </a:prstGeom>
          <a:solidFill>
            <a:srgbClr val="0068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2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35C8D-F1F4-5CB4-C2B7-8839FE56CFB5}"/>
              </a:ext>
            </a:extLst>
          </p:cNvPr>
          <p:cNvSpPr>
            <a:spLocks noGrp="1"/>
          </p:cNvSpPr>
          <p:nvPr>
            <p:ph type="title"/>
          </p:nvPr>
        </p:nvSpPr>
        <p:spPr/>
        <p:txBody>
          <a:body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2496AE64-BE9B-2917-8C09-1DDC8C959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5AEC459-C8AF-D4C1-9952-23156BAA9518}"/>
              </a:ext>
            </a:extLst>
          </p:cNvPr>
          <p:cNvSpPr>
            <a:spLocks noGrp="1"/>
          </p:cNvSpPr>
          <p:nvPr>
            <p:ph type="dt" sz="half" idx="10"/>
          </p:nvPr>
        </p:nvSpPr>
        <p:spPr/>
        <p:txBody>
          <a:bodyPr/>
          <a:lstStyle/>
          <a:p>
            <a:fld id="{5B2D6EF6-2685-43C2-94B8-BE0500C2B7F8}" type="datetimeFigureOut">
              <a:rPr lang="en-ZA" smtClean="0"/>
              <a:t>2023/10/25</a:t>
            </a:fld>
            <a:endParaRPr lang="en-ZA"/>
          </a:p>
        </p:txBody>
      </p:sp>
      <p:sp>
        <p:nvSpPr>
          <p:cNvPr id="5" name="Footer Placeholder 4">
            <a:extLst>
              <a:ext uri="{FF2B5EF4-FFF2-40B4-BE49-F238E27FC236}">
                <a16:creationId xmlns:a16="http://schemas.microsoft.com/office/drawing/2014/main" id="{707641E6-DE1B-D2A2-0F7E-6D3BBD1B030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41469E4-02B8-1B2D-6CE4-93A7A981A2A4}"/>
              </a:ext>
            </a:extLst>
          </p:cNvPr>
          <p:cNvSpPr>
            <a:spLocks noGrp="1"/>
          </p:cNvSpPr>
          <p:nvPr>
            <p:ph type="sldNum" sz="quarter" idx="12"/>
          </p:nvPr>
        </p:nvSpPr>
        <p:spPr/>
        <p:txBody>
          <a:bodyPr/>
          <a:lstStyle/>
          <a:p>
            <a:fld id="{E6993446-F0A9-4C20-9303-3457E47B4DE8}" type="slidenum">
              <a:rPr lang="en-ZA" smtClean="0"/>
              <a:t>‹#›</a:t>
            </a:fld>
            <a:endParaRPr lang="en-ZA"/>
          </a:p>
        </p:txBody>
      </p:sp>
      <p:pic>
        <p:nvPicPr>
          <p:cNvPr id="10" name="Picture 9">
            <a:extLst>
              <a:ext uri="{FF2B5EF4-FFF2-40B4-BE49-F238E27FC236}">
                <a16:creationId xmlns:a16="http://schemas.microsoft.com/office/drawing/2014/main" id="{35DC5A16-4262-693A-A56E-0DED9B4B5B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7438" y="5647730"/>
            <a:ext cx="1834562" cy="916056"/>
          </a:xfrm>
          <a:prstGeom prst="rect">
            <a:avLst/>
          </a:prstGeom>
        </p:spPr>
      </p:pic>
      <p:sp>
        <p:nvSpPr>
          <p:cNvPr id="11" name="Rectangle 10">
            <a:extLst>
              <a:ext uri="{FF2B5EF4-FFF2-40B4-BE49-F238E27FC236}">
                <a16:creationId xmlns:a16="http://schemas.microsoft.com/office/drawing/2014/main" id="{2429C205-0401-C7B5-C864-0CE9F63603C0}"/>
              </a:ext>
            </a:extLst>
          </p:cNvPr>
          <p:cNvSpPr/>
          <p:nvPr userDrawn="1"/>
        </p:nvSpPr>
        <p:spPr>
          <a:xfrm>
            <a:off x="0" y="6734325"/>
            <a:ext cx="12192000" cy="123675"/>
          </a:xfrm>
          <a:prstGeom prst="rect">
            <a:avLst/>
          </a:prstGeom>
          <a:solidFill>
            <a:srgbClr val="0068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649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0491-CBD1-FC59-AF31-8B80112E94C2}"/>
              </a:ext>
            </a:extLst>
          </p:cNvPr>
          <p:cNvSpPr>
            <a:spLocks noGrp="1"/>
          </p:cNvSpPr>
          <p:nvPr>
            <p:ph type="title"/>
          </p:nvPr>
        </p:nvSpPr>
        <p:spPr>
          <a:xfrm>
            <a:off x="831850" y="3227351"/>
            <a:ext cx="10515600" cy="1335124"/>
          </a:xfrm>
        </p:spPr>
        <p:txBody>
          <a:bodyPr anchor="b">
            <a:normAutofit/>
          </a:bodyPr>
          <a:lstStyle>
            <a:lvl1pPr>
              <a:defRPr sz="4800"/>
            </a:lvl1p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0312CCAA-8602-E39F-C2EB-0AEC75935A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82EF07C-EDAB-A930-F225-067BEA4ACD28}"/>
              </a:ext>
            </a:extLst>
          </p:cNvPr>
          <p:cNvSpPr>
            <a:spLocks noGrp="1"/>
          </p:cNvSpPr>
          <p:nvPr>
            <p:ph type="dt" sz="half" idx="10"/>
          </p:nvPr>
        </p:nvSpPr>
        <p:spPr/>
        <p:txBody>
          <a:bodyPr/>
          <a:lstStyle/>
          <a:p>
            <a:fld id="{5B2D6EF6-2685-43C2-94B8-BE0500C2B7F8}" type="datetimeFigureOut">
              <a:rPr lang="en-ZA" smtClean="0"/>
              <a:t>2023/10/25</a:t>
            </a:fld>
            <a:endParaRPr lang="en-ZA"/>
          </a:p>
        </p:txBody>
      </p:sp>
      <p:sp>
        <p:nvSpPr>
          <p:cNvPr id="5" name="Footer Placeholder 4">
            <a:extLst>
              <a:ext uri="{FF2B5EF4-FFF2-40B4-BE49-F238E27FC236}">
                <a16:creationId xmlns:a16="http://schemas.microsoft.com/office/drawing/2014/main" id="{37205E89-6613-391D-478B-5EBC8E912FD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E6430A5-1221-CCF9-A5FE-992AB1530432}"/>
              </a:ext>
            </a:extLst>
          </p:cNvPr>
          <p:cNvSpPr>
            <a:spLocks noGrp="1"/>
          </p:cNvSpPr>
          <p:nvPr>
            <p:ph type="sldNum" sz="quarter" idx="12"/>
          </p:nvPr>
        </p:nvSpPr>
        <p:spPr/>
        <p:txBody>
          <a:bodyPr/>
          <a:lstStyle/>
          <a:p>
            <a:fld id="{E6993446-F0A9-4C20-9303-3457E47B4DE8}" type="slidenum">
              <a:rPr lang="en-ZA" smtClean="0"/>
              <a:t>‹#›</a:t>
            </a:fld>
            <a:endParaRPr lang="en-ZA"/>
          </a:p>
        </p:txBody>
      </p:sp>
      <p:pic>
        <p:nvPicPr>
          <p:cNvPr id="7" name="Picture 6" descr="A flag and a flag with text&#10;&#10;Description automatically generated">
            <a:extLst>
              <a:ext uri="{FF2B5EF4-FFF2-40B4-BE49-F238E27FC236}">
                <a16:creationId xmlns:a16="http://schemas.microsoft.com/office/drawing/2014/main" id="{5BD07A5B-A2C4-8907-2B18-784F8BDAB8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6006" y="431838"/>
            <a:ext cx="5547584" cy="2528813"/>
          </a:xfrm>
          <a:prstGeom prst="rect">
            <a:avLst/>
          </a:prstGeom>
        </p:spPr>
      </p:pic>
    </p:spTree>
    <p:extLst>
      <p:ext uri="{BB962C8B-B14F-4D97-AF65-F5344CB8AC3E}">
        <p14:creationId xmlns:p14="http://schemas.microsoft.com/office/powerpoint/2010/main" val="288704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1217-E177-9BDD-569D-403D768CFBD3}"/>
              </a:ext>
            </a:extLst>
          </p:cNvPr>
          <p:cNvSpPr>
            <a:spLocks noGrp="1"/>
          </p:cNvSpPr>
          <p:nvPr>
            <p:ph type="title"/>
          </p:nvPr>
        </p:nvSpPr>
        <p:spPr/>
        <p:txBody>
          <a:body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76902294-9959-103F-F3AF-46912CDB8EDD}"/>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a:extLst>
              <a:ext uri="{FF2B5EF4-FFF2-40B4-BE49-F238E27FC236}">
                <a16:creationId xmlns:a16="http://schemas.microsoft.com/office/drawing/2014/main" id="{4DD95E2C-1058-DFA3-2244-2BF137EB73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096AAE80-F369-D0C7-76E7-ADFAD0687BCE}"/>
              </a:ext>
            </a:extLst>
          </p:cNvPr>
          <p:cNvSpPr>
            <a:spLocks noGrp="1"/>
          </p:cNvSpPr>
          <p:nvPr>
            <p:ph type="dt" sz="half" idx="10"/>
          </p:nvPr>
        </p:nvSpPr>
        <p:spPr/>
        <p:txBody>
          <a:bodyPr/>
          <a:lstStyle/>
          <a:p>
            <a:fld id="{5B2D6EF6-2685-43C2-94B8-BE0500C2B7F8}" type="datetimeFigureOut">
              <a:rPr lang="en-ZA" smtClean="0"/>
              <a:t>2023/10/25</a:t>
            </a:fld>
            <a:endParaRPr lang="en-ZA"/>
          </a:p>
        </p:txBody>
      </p:sp>
      <p:sp>
        <p:nvSpPr>
          <p:cNvPr id="6" name="Footer Placeholder 5">
            <a:extLst>
              <a:ext uri="{FF2B5EF4-FFF2-40B4-BE49-F238E27FC236}">
                <a16:creationId xmlns:a16="http://schemas.microsoft.com/office/drawing/2014/main" id="{C8A8356A-ADAC-22F2-ADAF-F6874582BBD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476EA77-51F9-E850-4FD3-FD051EFCC2B1}"/>
              </a:ext>
            </a:extLst>
          </p:cNvPr>
          <p:cNvSpPr>
            <a:spLocks noGrp="1"/>
          </p:cNvSpPr>
          <p:nvPr>
            <p:ph type="sldNum" sz="quarter" idx="12"/>
          </p:nvPr>
        </p:nvSpPr>
        <p:spPr/>
        <p:txBody>
          <a:bodyPr/>
          <a:lstStyle/>
          <a:p>
            <a:fld id="{E6993446-F0A9-4C20-9303-3457E47B4DE8}" type="slidenum">
              <a:rPr lang="en-ZA" smtClean="0"/>
              <a:t>‹#›</a:t>
            </a:fld>
            <a:endParaRPr lang="en-ZA"/>
          </a:p>
        </p:txBody>
      </p:sp>
      <p:pic>
        <p:nvPicPr>
          <p:cNvPr id="10" name="Picture 9">
            <a:extLst>
              <a:ext uri="{FF2B5EF4-FFF2-40B4-BE49-F238E27FC236}">
                <a16:creationId xmlns:a16="http://schemas.microsoft.com/office/drawing/2014/main" id="{7F67FBD1-5029-0EAB-E24B-2105FFAE18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7438" y="5647730"/>
            <a:ext cx="1834562" cy="916056"/>
          </a:xfrm>
          <a:prstGeom prst="rect">
            <a:avLst/>
          </a:prstGeom>
        </p:spPr>
      </p:pic>
      <p:sp>
        <p:nvSpPr>
          <p:cNvPr id="11" name="Rectangle 10">
            <a:extLst>
              <a:ext uri="{FF2B5EF4-FFF2-40B4-BE49-F238E27FC236}">
                <a16:creationId xmlns:a16="http://schemas.microsoft.com/office/drawing/2014/main" id="{6FA61C02-8831-0C33-3A03-D281329E24A4}"/>
              </a:ext>
            </a:extLst>
          </p:cNvPr>
          <p:cNvSpPr/>
          <p:nvPr userDrawn="1"/>
        </p:nvSpPr>
        <p:spPr>
          <a:xfrm>
            <a:off x="0" y="6734325"/>
            <a:ext cx="12192000" cy="123675"/>
          </a:xfrm>
          <a:prstGeom prst="rect">
            <a:avLst/>
          </a:prstGeom>
          <a:solidFill>
            <a:srgbClr val="0068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57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22CD-0E88-266D-254C-64FD658E60DE}"/>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BAD2BC73-3820-21FE-CD9F-A259F68D93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35410F-0172-B4C6-E86D-8846785845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C032CB15-9E8B-311B-B089-A1EE7683CE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CF44B8-8402-100D-6A88-30725BF35D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84593703-1CE1-E415-BA40-421020C14FE0}"/>
              </a:ext>
            </a:extLst>
          </p:cNvPr>
          <p:cNvSpPr>
            <a:spLocks noGrp="1"/>
          </p:cNvSpPr>
          <p:nvPr>
            <p:ph type="dt" sz="half" idx="10"/>
          </p:nvPr>
        </p:nvSpPr>
        <p:spPr/>
        <p:txBody>
          <a:bodyPr/>
          <a:lstStyle/>
          <a:p>
            <a:fld id="{5B2D6EF6-2685-43C2-94B8-BE0500C2B7F8}" type="datetimeFigureOut">
              <a:rPr lang="en-ZA" smtClean="0"/>
              <a:t>2023/10/25</a:t>
            </a:fld>
            <a:endParaRPr lang="en-ZA"/>
          </a:p>
        </p:txBody>
      </p:sp>
      <p:sp>
        <p:nvSpPr>
          <p:cNvPr id="8" name="Footer Placeholder 7">
            <a:extLst>
              <a:ext uri="{FF2B5EF4-FFF2-40B4-BE49-F238E27FC236}">
                <a16:creationId xmlns:a16="http://schemas.microsoft.com/office/drawing/2014/main" id="{C25C33B7-01E0-0E09-4118-DA3445552D9A}"/>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B06DAA48-2D0E-8CD8-A004-4B4784124113}"/>
              </a:ext>
            </a:extLst>
          </p:cNvPr>
          <p:cNvSpPr>
            <a:spLocks noGrp="1"/>
          </p:cNvSpPr>
          <p:nvPr>
            <p:ph type="sldNum" sz="quarter" idx="12"/>
          </p:nvPr>
        </p:nvSpPr>
        <p:spPr/>
        <p:txBody>
          <a:bodyPr/>
          <a:lstStyle/>
          <a:p>
            <a:fld id="{E6993446-F0A9-4C20-9303-3457E47B4DE8}" type="slidenum">
              <a:rPr lang="en-ZA" smtClean="0"/>
              <a:t>‹#›</a:t>
            </a:fld>
            <a:endParaRPr lang="en-ZA"/>
          </a:p>
        </p:txBody>
      </p:sp>
      <p:pic>
        <p:nvPicPr>
          <p:cNvPr id="12" name="Picture 11">
            <a:extLst>
              <a:ext uri="{FF2B5EF4-FFF2-40B4-BE49-F238E27FC236}">
                <a16:creationId xmlns:a16="http://schemas.microsoft.com/office/drawing/2014/main" id="{98892445-0EF8-7AEE-56B0-557AFBD41A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7438" y="5647730"/>
            <a:ext cx="1834562" cy="916056"/>
          </a:xfrm>
          <a:prstGeom prst="rect">
            <a:avLst/>
          </a:prstGeom>
        </p:spPr>
      </p:pic>
      <p:sp>
        <p:nvSpPr>
          <p:cNvPr id="13" name="Rectangle 12">
            <a:extLst>
              <a:ext uri="{FF2B5EF4-FFF2-40B4-BE49-F238E27FC236}">
                <a16:creationId xmlns:a16="http://schemas.microsoft.com/office/drawing/2014/main" id="{D1B5DDBA-FCDA-AAA0-9E1B-B9D4B2076644}"/>
              </a:ext>
            </a:extLst>
          </p:cNvPr>
          <p:cNvSpPr/>
          <p:nvPr userDrawn="1"/>
        </p:nvSpPr>
        <p:spPr>
          <a:xfrm>
            <a:off x="0" y="6734325"/>
            <a:ext cx="12192000" cy="123675"/>
          </a:xfrm>
          <a:prstGeom prst="rect">
            <a:avLst/>
          </a:prstGeom>
          <a:solidFill>
            <a:srgbClr val="0068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45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75910-06E0-92AC-7559-42C256003C35}"/>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BC2A5C8-8FF3-27CB-C6B5-262412C27083}"/>
              </a:ext>
            </a:extLst>
          </p:cNvPr>
          <p:cNvSpPr>
            <a:spLocks noGrp="1"/>
          </p:cNvSpPr>
          <p:nvPr>
            <p:ph type="dt" sz="half" idx="10"/>
          </p:nvPr>
        </p:nvSpPr>
        <p:spPr/>
        <p:txBody>
          <a:bodyPr/>
          <a:lstStyle/>
          <a:p>
            <a:fld id="{5B2D6EF6-2685-43C2-94B8-BE0500C2B7F8}" type="datetimeFigureOut">
              <a:rPr lang="en-ZA" smtClean="0"/>
              <a:t>2023/10/25</a:t>
            </a:fld>
            <a:endParaRPr lang="en-ZA"/>
          </a:p>
        </p:txBody>
      </p:sp>
      <p:sp>
        <p:nvSpPr>
          <p:cNvPr id="4" name="Footer Placeholder 3">
            <a:extLst>
              <a:ext uri="{FF2B5EF4-FFF2-40B4-BE49-F238E27FC236}">
                <a16:creationId xmlns:a16="http://schemas.microsoft.com/office/drawing/2014/main" id="{2742E29C-768A-1170-B1C6-27A35A31B4EC}"/>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943C87CA-304A-04DB-1D58-3B2B12355BE5}"/>
              </a:ext>
            </a:extLst>
          </p:cNvPr>
          <p:cNvSpPr>
            <a:spLocks noGrp="1"/>
          </p:cNvSpPr>
          <p:nvPr>
            <p:ph type="sldNum" sz="quarter" idx="12"/>
          </p:nvPr>
        </p:nvSpPr>
        <p:spPr/>
        <p:txBody>
          <a:bodyPr/>
          <a:lstStyle/>
          <a:p>
            <a:fld id="{E6993446-F0A9-4C20-9303-3457E47B4DE8}" type="slidenum">
              <a:rPr lang="en-ZA" smtClean="0"/>
              <a:t>‹#›</a:t>
            </a:fld>
            <a:endParaRPr lang="en-ZA"/>
          </a:p>
        </p:txBody>
      </p:sp>
      <p:pic>
        <p:nvPicPr>
          <p:cNvPr id="8" name="Picture 7">
            <a:extLst>
              <a:ext uri="{FF2B5EF4-FFF2-40B4-BE49-F238E27FC236}">
                <a16:creationId xmlns:a16="http://schemas.microsoft.com/office/drawing/2014/main" id="{0720D4AC-D74D-BF09-5440-16A1DAD26B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7438" y="5647730"/>
            <a:ext cx="1834562" cy="916056"/>
          </a:xfrm>
          <a:prstGeom prst="rect">
            <a:avLst/>
          </a:prstGeom>
        </p:spPr>
      </p:pic>
      <p:sp>
        <p:nvSpPr>
          <p:cNvPr id="9" name="Rectangle 8">
            <a:extLst>
              <a:ext uri="{FF2B5EF4-FFF2-40B4-BE49-F238E27FC236}">
                <a16:creationId xmlns:a16="http://schemas.microsoft.com/office/drawing/2014/main" id="{C08A8D6E-9FA3-4120-F958-A99EC29B0A71}"/>
              </a:ext>
            </a:extLst>
          </p:cNvPr>
          <p:cNvSpPr/>
          <p:nvPr userDrawn="1"/>
        </p:nvSpPr>
        <p:spPr>
          <a:xfrm>
            <a:off x="0" y="6734325"/>
            <a:ext cx="12192000" cy="123675"/>
          </a:xfrm>
          <a:prstGeom prst="rect">
            <a:avLst/>
          </a:prstGeom>
          <a:solidFill>
            <a:srgbClr val="0068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75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803E-F4EE-EC7F-2852-5FCA188D8E07}"/>
              </a:ext>
            </a:extLst>
          </p:cNvPr>
          <p:cNvSpPr>
            <a:spLocks noGrp="1"/>
          </p:cNvSpPr>
          <p:nvPr>
            <p:ph type="dt" sz="half" idx="10"/>
          </p:nvPr>
        </p:nvSpPr>
        <p:spPr/>
        <p:txBody>
          <a:bodyPr/>
          <a:lstStyle/>
          <a:p>
            <a:fld id="{5B2D6EF6-2685-43C2-94B8-BE0500C2B7F8}" type="datetimeFigureOut">
              <a:rPr lang="en-ZA" smtClean="0"/>
              <a:t>2023/10/25</a:t>
            </a:fld>
            <a:endParaRPr lang="en-ZA"/>
          </a:p>
        </p:txBody>
      </p:sp>
      <p:sp>
        <p:nvSpPr>
          <p:cNvPr id="3" name="Footer Placeholder 2">
            <a:extLst>
              <a:ext uri="{FF2B5EF4-FFF2-40B4-BE49-F238E27FC236}">
                <a16:creationId xmlns:a16="http://schemas.microsoft.com/office/drawing/2014/main" id="{DDF213EB-CC11-F524-21E1-AAED5F627C0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81D8D061-038D-5D1A-E7E7-8147CBB6B7F2}"/>
              </a:ext>
            </a:extLst>
          </p:cNvPr>
          <p:cNvSpPr>
            <a:spLocks noGrp="1"/>
          </p:cNvSpPr>
          <p:nvPr>
            <p:ph type="sldNum" sz="quarter" idx="12"/>
          </p:nvPr>
        </p:nvSpPr>
        <p:spPr/>
        <p:txBody>
          <a:bodyPr/>
          <a:lstStyle/>
          <a:p>
            <a:fld id="{E6993446-F0A9-4C20-9303-3457E47B4DE8}" type="slidenum">
              <a:rPr lang="en-ZA" smtClean="0"/>
              <a:t>‹#›</a:t>
            </a:fld>
            <a:endParaRPr lang="en-ZA"/>
          </a:p>
        </p:txBody>
      </p:sp>
      <p:pic>
        <p:nvPicPr>
          <p:cNvPr id="7" name="Picture 6">
            <a:extLst>
              <a:ext uri="{FF2B5EF4-FFF2-40B4-BE49-F238E27FC236}">
                <a16:creationId xmlns:a16="http://schemas.microsoft.com/office/drawing/2014/main" id="{13BF20FD-E575-DD08-4C59-B4DB9D3636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7438" y="5647730"/>
            <a:ext cx="1834562" cy="916056"/>
          </a:xfrm>
          <a:prstGeom prst="rect">
            <a:avLst/>
          </a:prstGeom>
        </p:spPr>
      </p:pic>
      <p:sp>
        <p:nvSpPr>
          <p:cNvPr id="8" name="Rectangle 7">
            <a:extLst>
              <a:ext uri="{FF2B5EF4-FFF2-40B4-BE49-F238E27FC236}">
                <a16:creationId xmlns:a16="http://schemas.microsoft.com/office/drawing/2014/main" id="{D3CE07F6-B207-E1EB-17AC-941DB344A215}"/>
              </a:ext>
            </a:extLst>
          </p:cNvPr>
          <p:cNvSpPr/>
          <p:nvPr userDrawn="1"/>
        </p:nvSpPr>
        <p:spPr>
          <a:xfrm>
            <a:off x="0" y="6734325"/>
            <a:ext cx="12192000" cy="123675"/>
          </a:xfrm>
          <a:prstGeom prst="rect">
            <a:avLst/>
          </a:prstGeom>
          <a:solidFill>
            <a:srgbClr val="0068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42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242C-08D6-5840-63A6-3A96D348A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3A6B3093-53CF-2226-7C09-72FA968BB5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E4888E4-2427-C574-B203-F35618590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0E9638-402B-2B25-C213-742A13964048}"/>
              </a:ext>
            </a:extLst>
          </p:cNvPr>
          <p:cNvSpPr>
            <a:spLocks noGrp="1"/>
          </p:cNvSpPr>
          <p:nvPr>
            <p:ph type="dt" sz="half" idx="10"/>
          </p:nvPr>
        </p:nvSpPr>
        <p:spPr/>
        <p:txBody>
          <a:bodyPr/>
          <a:lstStyle/>
          <a:p>
            <a:fld id="{5B2D6EF6-2685-43C2-94B8-BE0500C2B7F8}" type="datetimeFigureOut">
              <a:rPr lang="en-ZA" smtClean="0"/>
              <a:t>2023/10/25</a:t>
            </a:fld>
            <a:endParaRPr lang="en-ZA"/>
          </a:p>
        </p:txBody>
      </p:sp>
      <p:sp>
        <p:nvSpPr>
          <p:cNvPr id="6" name="Footer Placeholder 5">
            <a:extLst>
              <a:ext uri="{FF2B5EF4-FFF2-40B4-BE49-F238E27FC236}">
                <a16:creationId xmlns:a16="http://schemas.microsoft.com/office/drawing/2014/main" id="{3AE47CD2-E818-CE13-DC86-C7CB45CDB47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26610E0-D6D3-5F3D-E1FB-C3FC1499A629}"/>
              </a:ext>
            </a:extLst>
          </p:cNvPr>
          <p:cNvSpPr>
            <a:spLocks noGrp="1"/>
          </p:cNvSpPr>
          <p:nvPr>
            <p:ph type="sldNum" sz="quarter" idx="12"/>
          </p:nvPr>
        </p:nvSpPr>
        <p:spPr/>
        <p:txBody>
          <a:bodyPr/>
          <a:lstStyle/>
          <a:p>
            <a:fld id="{E6993446-F0A9-4C20-9303-3457E47B4DE8}" type="slidenum">
              <a:rPr lang="en-ZA" smtClean="0"/>
              <a:t>‹#›</a:t>
            </a:fld>
            <a:endParaRPr lang="en-ZA"/>
          </a:p>
        </p:txBody>
      </p:sp>
      <p:pic>
        <p:nvPicPr>
          <p:cNvPr id="8" name="Picture 7">
            <a:extLst>
              <a:ext uri="{FF2B5EF4-FFF2-40B4-BE49-F238E27FC236}">
                <a16:creationId xmlns:a16="http://schemas.microsoft.com/office/drawing/2014/main" id="{DE5526FA-293A-950E-C732-5ABE087589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7438" y="5647730"/>
            <a:ext cx="1834562" cy="916056"/>
          </a:xfrm>
          <a:prstGeom prst="rect">
            <a:avLst/>
          </a:prstGeom>
        </p:spPr>
      </p:pic>
      <p:sp>
        <p:nvSpPr>
          <p:cNvPr id="9" name="Rectangle 8">
            <a:extLst>
              <a:ext uri="{FF2B5EF4-FFF2-40B4-BE49-F238E27FC236}">
                <a16:creationId xmlns:a16="http://schemas.microsoft.com/office/drawing/2014/main" id="{A7F3F318-6FD0-F54D-6C40-6EFB1E5B82A9}"/>
              </a:ext>
            </a:extLst>
          </p:cNvPr>
          <p:cNvSpPr/>
          <p:nvPr userDrawn="1"/>
        </p:nvSpPr>
        <p:spPr>
          <a:xfrm>
            <a:off x="0" y="6734325"/>
            <a:ext cx="12192000" cy="123675"/>
          </a:xfrm>
          <a:prstGeom prst="rect">
            <a:avLst/>
          </a:prstGeom>
          <a:solidFill>
            <a:srgbClr val="0068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75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BD9E6-6B83-A651-DD88-C6A9555B3A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D8A884D4-8906-A615-E756-190536404B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80FCF507-3FBF-CFB4-6B77-83B493475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7725CF-B890-81B2-5FC9-B22BED94160F}"/>
              </a:ext>
            </a:extLst>
          </p:cNvPr>
          <p:cNvSpPr>
            <a:spLocks noGrp="1"/>
          </p:cNvSpPr>
          <p:nvPr>
            <p:ph type="dt" sz="half" idx="10"/>
          </p:nvPr>
        </p:nvSpPr>
        <p:spPr/>
        <p:txBody>
          <a:bodyPr/>
          <a:lstStyle/>
          <a:p>
            <a:fld id="{5B2D6EF6-2685-43C2-94B8-BE0500C2B7F8}" type="datetimeFigureOut">
              <a:rPr lang="en-ZA" smtClean="0"/>
              <a:t>2023/10/25</a:t>
            </a:fld>
            <a:endParaRPr lang="en-ZA"/>
          </a:p>
        </p:txBody>
      </p:sp>
      <p:sp>
        <p:nvSpPr>
          <p:cNvPr id="6" name="Footer Placeholder 5">
            <a:extLst>
              <a:ext uri="{FF2B5EF4-FFF2-40B4-BE49-F238E27FC236}">
                <a16:creationId xmlns:a16="http://schemas.microsoft.com/office/drawing/2014/main" id="{51DEEA47-C511-7FA9-6EF6-8395ED155F3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B74B1A0-1669-C258-C405-4C1EF7A18926}"/>
              </a:ext>
            </a:extLst>
          </p:cNvPr>
          <p:cNvSpPr>
            <a:spLocks noGrp="1"/>
          </p:cNvSpPr>
          <p:nvPr>
            <p:ph type="sldNum" sz="quarter" idx="12"/>
          </p:nvPr>
        </p:nvSpPr>
        <p:spPr/>
        <p:txBody>
          <a:bodyPr/>
          <a:lstStyle/>
          <a:p>
            <a:fld id="{E6993446-F0A9-4C20-9303-3457E47B4DE8}" type="slidenum">
              <a:rPr lang="en-ZA" smtClean="0"/>
              <a:t>‹#›</a:t>
            </a:fld>
            <a:endParaRPr lang="en-ZA"/>
          </a:p>
        </p:txBody>
      </p:sp>
    </p:spTree>
    <p:extLst>
      <p:ext uri="{BB962C8B-B14F-4D97-AF65-F5344CB8AC3E}">
        <p14:creationId xmlns:p14="http://schemas.microsoft.com/office/powerpoint/2010/main" val="326325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5B3F19-4CCC-71F3-4DD9-7591D030A4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01A22A36-904F-2514-FDBA-DB014A5FA8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C9253858-AAE0-AE4C-22A5-C5DBB0EF61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D6EF6-2685-43C2-94B8-BE0500C2B7F8}" type="datetimeFigureOut">
              <a:rPr lang="en-ZA" smtClean="0"/>
              <a:t>2023/10/25</a:t>
            </a:fld>
            <a:endParaRPr lang="en-ZA"/>
          </a:p>
        </p:txBody>
      </p:sp>
      <p:sp>
        <p:nvSpPr>
          <p:cNvPr id="5" name="Footer Placeholder 4">
            <a:extLst>
              <a:ext uri="{FF2B5EF4-FFF2-40B4-BE49-F238E27FC236}">
                <a16:creationId xmlns:a16="http://schemas.microsoft.com/office/drawing/2014/main" id="{F74401B0-670A-9F07-88E1-14DB872D6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5D40EF2-73A3-8EFD-5E8A-45CDFA0BFB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93446-F0A9-4C20-9303-3457E47B4DE8}" type="slidenum">
              <a:rPr lang="en-ZA" smtClean="0"/>
              <a:t>‹#›</a:t>
            </a:fld>
            <a:endParaRPr lang="en-ZA"/>
          </a:p>
        </p:txBody>
      </p:sp>
    </p:spTree>
    <p:extLst>
      <p:ext uri="{BB962C8B-B14F-4D97-AF65-F5344CB8AC3E}">
        <p14:creationId xmlns:p14="http://schemas.microsoft.com/office/powerpoint/2010/main" val="3599379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l" defTabSz="914400" rtl="0" eaLnBrk="1" latinLnBrk="0" hangingPunct="1">
        <a:lnSpc>
          <a:spcPct val="100000"/>
        </a:lnSpc>
        <a:spcBef>
          <a:spcPts val="100"/>
        </a:spcBef>
        <a:buNone/>
        <a:defRPr lang="en-ZA" sz="3000" b="1" i="0" kern="1200" dirty="0">
          <a:solidFill>
            <a:srgbClr val="1C7C3E"/>
          </a:solidFill>
          <a:latin typeface="Montserrat-Black"/>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8.xml"/><Relationship Id="rId5" Type="http://schemas.openxmlformats.org/officeDocument/2006/relationships/image" Target="../media/image14.emf"/><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hyperlink" Target="http://www.agoaforum.co.za/" TargetMode="Externa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49B53-9670-A5A9-6AB2-C9405B70AC14}"/>
              </a:ext>
            </a:extLst>
          </p:cNvPr>
          <p:cNvSpPr>
            <a:spLocks noGrp="1"/>
          </p:cNvSpPr>
          <p:nvPr>
            <p:ph type="ctrTitle"/>
          </p:nvPr>
        </p:nvSpPr>
        <p:spPr>
          <a:xfrm>
            <a:off x="-131552" y="6220710"/>
            <a:ext cx="6711647" cy="162159"/>
          </a:xfrm>
        </p:spPr>
        <p:txBody>
          <a:bodyPr/>
          <a:lstStyle/>
          <a:p>
            <a:r>
              <a:rPr lang="en-US" sz="2700" dirty="0"/>
              <a:t>INTERGRATED COMMUNICATION STRATEGY </a:t>
            </a:r>
            <a:br>
              <a:rPr lang="en-US" sz="2700" dirty="0"/>
            </a:br>
            <a:br>
              <a:rPr lang="en-US" sz="2700" dirty="0"/>
            </a:br>
            <a:r>
              <a:rPr lang="en-US" sz="2700" dirty="0"/>
              <a:t>ON</a:t>
            </a:r>
            <a:br>
              <a:rPr lang="en-US" sz="2700" dirty="0"/>
            </a:br>
            <a:br>
              <a:rPr lang="en-US" sz="2700" dirty="0"/>
            </a:br>
            <a:r>
              <a:rPr lang="en-US" sz="2700" dirty="0"/>
              <a:t>AFRICAN GROWTH AND OPPORTUNITY ACT FORUM</a:t>
            </a:r>
            <a:br>
              <a:rPr lang="en-US" sz="2700" dirty="0"/>
            </a:br>
            <a:br>
              <a:rPr lang="en-US" sz="2700" dirty="0"/>
            </a:br>
            <a:r>
              <a:rPr lang="en-US" sz="2700" dirty="0"/>
              <a:t>1- 4 NOVEMBER 2023</a:t>
            </a:r>
            <a:br>
              <a:rPr lang="en-US" sz="2700" dirty="0"/>
            </a:br>
            <a:br>
              <a:rPr lang="en-US" sz="2700" dirty="0"/>
            </a:br>
            <a:r>
              <a:rPr lang="en-US" sz="2700" dirty="0"/>
              <a:t>JOHANNESBURG EXPO CENTRE, </a:t>
            </a:r>
            <a:br>
              <a:rPr lang="en-US" sz="2700" dirty="0"/>
            </a:br>
            <a:r>
              <a:rPr lang="en-US" sz="2700" dirty="0"/>
              <a:t>GAUTENG</a:t>
            </a:r>
            <a:br>
              <a:rPr lang="en-US" sz="2700" dirty="0"/>
            </a:br>
            <a:endParaRPr lang="en-ZA" sz="2700" dirty="0"/>
          </a:p>
        </p:txBody>
      </p:sp>
    </p:spTree>
    <p:extLst>
      <p:ext uri="{BB962C8B-B14F-4D97-AF65-F5344CB8AC3E}">
        <p14:creationId xmlns:p14="http://schemas.microsoft.com/office/powerpoint/2010/main" val="1204389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272643-596D-F2CD-3184-C4CE84813FB7}"/>
              </a:ext>
            </a:extLst>
          </p:cNvPr>
          <p:cNvSpPr>
            <a:spLocks noGrp="1"/>
          </p:cNvSpPr>
          <p:nvPr>
            <p:ph type="title"/>
          </p:nvPr>
        </p:nvSpPr>
        <p:spPr>
          <a:xfrm>
            <a:off x="0" y="0"/>
            <a:ext cx="12192000" cy="565608"/>
          </a:xfrm>
          <a:solidFill>
            <a:schemeClr val="accent6">
              <a:lumMod val="60000"/>
              <a:lumOff val="40000"/>
            </a:schemeClr>
          </a:solidFill>
        </p:spPr>
        <p:txBody>
          <a:bodyPr vert="horz" lIns="91440" tIns="45720" rIns="91440" bIns="45720" rtlCol="0" anchor="ctr">
            <a:noAutofit/>
          </a:bodyPr>
          <a:lstStyle/>
          <a:p>
            <a:pPr algn="ctr">
              <a:lnSpc>
                <a:spcPct val="100000"/>
              </a:lnSpc>
            </a:pPr>
            <a:r>
              <a:rPr lang="en-ZA" sz="2800" b="1" cap="small" dirty="0">
                <a:solidFill>
                  <a:schemeClr val="tx1"/>
                </a:solidFill>
                <a:latin typeface="Trebuchet MS" pitchFamily="34" charset="0"/>
              </a:rPr>
              <a:t>Target Audience</a:t>
            </a:r>
          </a:p>
        </p:txBody>
      </p:sp>
      <p:sp>
        <p:nvSpPr>
          <p:cNvPr id="6" name="Slide Number Placeholder 3">
            <a:extLst>
              <a:ext uri="{FF2B5EF4-FFF2-40B4-BE49-F238E27FC236}">
                <a16:creationId xmlns:a16="http://schemas.microsoft.com/office/drawing/2014/main" id="{406170AE-97E6-E803-852A-EC7F8E88290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42BFE-C1B9-4C01-A3F0-4880CC04B92D}"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8F9348C-0610-40D1-6875-2B388426B388}"/>
              </a:ext>
            </a:extLst>
          </p:cNvPr>
          <p:cNvSpPr/>
          <p:nvPr/>
        </p:nvSpPr>
        <p:spPr>
          <a:xfrm>
            <a:off x="1270157" y="1768037"/>
            <a:ext cx="3169868" cy="282041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rPr>
              <a:t>SA Private Sector (</a:t>
            </a:r>
            <a:r>
              <a:rPr kumimoji="0" lang="en-ZA" sz="2000" b="0" i="0" u="none" strike="noStrike" kern="1200" cap="none" spc="0" normalizeH="0" baseline="0" noProof="0" dirty="0" err="1">
                <a:ln>
                  <a:noFill/>
                </a:ln>
                <a:solidFill>
                  <a:prstClr val="black"/>
                </a:solidFill>
                <a:effectLst/>
                <a:uLnTx/>
                <a:uFillTx/>
                <a:latin typeface="Calibri" panose="020F0502020204030204"/>
                <a:ea typeface="+mn-ea"/>
                <a:cs typeface="+mn-cs"/>
              </a:rPr>
              <a:t>incl</a:t>
            </a:r>
            <a:r>
              <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rPr>
              <a:t> SA Multinationals)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rPr>
              <a:t>South African Citizens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rPr>
              <a:t>SMME’s that can and do benefit from AGOA</a:t>
            </a:r>
          </a:p>
        </p:txBody>
      </p:sp>
      <p:sp>
        <p:nvSpPr>
          <p:cNvPr id="8" name="Rectangle 7">
            <a:extLst>
              <a:ext uri="{FF2B5EF4-FFF2-40B4-BE49-F238E27FC236}">
                <a16:creationId xmlns:a16="http://schemas.microsoft.com/office/drawing/2014/main" id="{149B3BF0-A031-FBA9-8C56-D411208B5B56}"/>
              </a:ext>
            </a:extLst>
          </p:cNvPr>
          <p:cNvSpPr/>
          <p:nvPr/>
        </p:nvSpPr>
        <p:spPr>
          <a:xfrm>
            <a:off x="4722986" y="1798721"/>
            <a:ext cx="2922152" cy="282041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rPr>
              <a:t>Continental Private Sector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rPr>
              <a:t>Continental SMME’s that can &amp; do benefit from AGOA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rPr>
              <a:t>Government (Trade) representatives </a:t>
            </a:r>
          </a:p>
        </p:txBody>
      </p:sp>
      <p:sp>
        <p:nvSpPr>
          <p:cNvPr id="9" name="Rectangle 8">
            <a:extLst>
              <a:ext uri="{FF2B5EF4-FFF2-40B4-BE49-F238E27FC236}">
                <a16:creationId xmlns:a16="http://schemas.microsoft.com/office/drawing/2014/main" id="{AD0D037E-9A20-D1F0-85EB-3C57FF9E579C}"/>
              </a:ext>
            </a:extLst>
          </p:cNvPr>
          <p:cNvSpPr/>
          <p:nvPr/>
        </p:nvSpPr>
        <p:spPr>
          <a:xfrm>
            <a:off x="7977173" y="1759677"/>
            <a:ext cx="2922152" cy="285945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rPr>
              <a:t>US Government representatives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rPr>
              <a:t>US Private Sector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rPr>
              <a:t>Global Multinational (base in SA)</a:t>
            </a:r>
          </a:p>
        </p:txBody>
      </p:sp>
      <p:sp>
        <p:nvSpPr>
          <p:cNvPr id="10" name="Rectangle: Top Corners Rounded 9">
            <a:extLst>
              <a:ext uri="{FF2B5EF4-FFF2-40B4-BE49-F238E27FC236}">
                <a16:creationId xmlns:a16="http://schemas.microsoft.com/office/drawing/2014/main" id="{FB379AC4-ED06-8E99-4754-9CCD5BD8BE5A}"/>
              </a:ext>
            </a:extLst>
          </p:cNvPr>
          <p:cNvSpPr/>
          <p:nvPr/>
        </p:nvSpPr>
        <p:spPr>
          <a:xfrm>
            <a:off x="1270157" y="1296092"/>
            <a:ext cx="3188133" cy="471945"/>
          </a:xfrm>
          <a:prstGeom prst="round2Same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Trebuchet MS" panose="020B0603020202020204" pitchFamily="34" charset="0"/>
              </a:rPr>
              <a:t>Domestic</a:t>
            </a:r>
          </a:p>
        </p:txBody>
      </p:sp>
      <p:sp>
        <p:nvSpPr>
          <p:cNvPr id="11" name="Rectangle: Top Corners Rounded 10">
            <a:extLst>
              <a:ext uri="{FF2B5EF4-FFF2-40B4-BE49-F238E27FC236}">
                <a16:creationId xmlns:a16="http://schemas.microsoft.com/office/drawing/2014/main" id="{94EF65B7-8DBB-02CB-453C-70B20B8DC63E}"/>
              </a:ext>
            </a:extLst>
          </p:cNvPr>
          <p:cNvSpPr/>
          <p:nvPr/>
        </p:nvSpPr>
        <p:spPr>
          <a:xfrm>
            <a:off x="4722986" y="1326776"/>
            <a:ext cx="2922152" cy="471945"/>
          </a:xfrm>
          <a:prstGeom prst="round2Same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Trebuchet MS" panose="020B0603020202020204" pitchFamily="34" charset="0"/>
              </a:rPr>
              <a:t>Regional</a:t>
            </a:r>
          </a:p>
        </p:txBody>
      </p:sp>
      <p:sp>
        <p:nvSpPr>
          <p:cNvPr id="12" name="Rectangle: Top Corners Rounded 11">
            <a:extLst>
              <a:ext uri="{FF2B5EF4-FFF2-40B4-BE49-F238E27FC236}">
                <a16:creationId xmlns:a16="http://schemas.microsoft.com/office/drawing/2014/main" id="{5CDE9537-C0C1-753C-52FA-49FE4CFDA30B}"/>
              </a:ext>
            </a:extLst>
          </p:cNvPr>
          <p:cNvSpPr/>
          <p:nvPr/>
        </p:nvSpPr>
        <p:spPr>
          <a:xfrm>
            <a:off x="7977173" y="1287732"/>
            <a:ext cx="2922152" cy="471945"/>
          </a:xfrm>
          <a:prstGeom prst="round2Same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Trebuchet MS" panose="020B0603020202020204" pitchFamily="34" charset="0"/>
              </a:rPr>
              <a:t>International</a:t>
            </a:r>
          </a:p>
        </p:txBody>
      </p:sp>
    </p:spTree>
    <p:extLst>
      <p:ext uri="{BB962C8B-B14F-4D97-AF65-F5344CB8AC3E}">
        <p14:creationId xmlns:p14="http://schemas.microsoft.com/office/powerpoint/2010/main" val="1631651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57B64D86-874D-04C6-E025-BDF110A98A1F}"/>
              </a:ext>
            </a:extLst>
          </p:cNvPr>
          <p:cNvSpPr>
            <a:spLocks noGrp="1"/>
          </p:cNvSpPr>
          <p:nvPr>
            <p:ph type="sldNum" sz="quarter" idx="12"/>
          </p:nvPr>
        </p:nvSpPr>
        <p:spPr>
          <a:xfrm>
            <a:off x="8610600" y="6356350"/>
            <a:ext cx="2743200" cy="365125"/>
          </a:xfrm>
        </p:spPr>
        <p:txBody>
          <a:bodyPr/>
          <a:lstStyle/>
          <a:p>
            <a:fld id="{8DB42BFE-C1B9-4C01-A3F0-4880CC04B92D}" type="slidenum">
              <a:rPr lang="en-ZA" smtClean="0"/>
              <a:t>11</a:t>
            </a:fld>
            <a:endParaRPr lang="en-ZA"/>
          </a:p>
        </p:txBody>
      </p:sp>
      <p:grpSp>
        <p:nvGrpSpPr>
          <p:cNvPr id="6" name="Group 5">
            <a:extLst>
              <a:ext uri="{FF2B5EF4-FFF2-40B4-BE49-F238E27FC236}">
                <a16:creationId xmlns:a16="http://schemas.microsoft.com/office/drawing/2014/main" id="{2992ADBA-EDCA-9DDB-B468-FFB56CB7B61D}"/>
              </a:ext>
            </a:extLst>
          </p:cNvPr>
          <p:cNvGrpSpPr/>
          <p:nvPr/>
        </p:nvGrpSpPr>
        <p:grpSpPr>
          <a:xfrm>
            <a:off x="247065" y="897474"/>
            <a:ext cx="10972799" cy="5370287"/>
            <a:chOff x="0" y="0"/>
            <a:chExt cx="8836424" cy="5065542"/>
          </a:xfrm>
        </p:grpSpPr>
        <p:sp>
          <p:nvSpPr>
            <p:cNvPr id="7" name="Rounded Rectangle 30">
              <a:extLst>
                <a:ext uri="{FF2B5EF4-FFF2-40B4-BE49-F238E27FC236}">
                  <a16:creationId xmlns:a16="http://schemas.microsoft.com/office/drawing/2014/main" id="{D831AF24-15AF-F72D-E537-05454B378C38}"/>
                </a:ext>
              </a:extLst>
            </p:cNvPr>
            <p:cNvSpPr/>
            <p:nvPr/>
          </p:nvSpPr>
          <p:spPr>
            <a:xfrm>
              <a:off x="0" y="0"/>
              <a:ext cx="8836424" cy="5065542"/>
            </a:xfrm>
            <a:prstGeom prst="roundRect">
              <a:avLst>
                <a:gd name="adj" fmla="val 8500"/>
              </a:avLst>
            </a:prstGeom>
            <a:solidFill>
              <a:sysClr val="window" lastClr="FFFFFF">
                <a:hueOff val="0"/>
                <a:satOff val="0"/>
                <a:lumOff val="0"/>
                <a:alphaOff val="0"/>
              </a:sysClr>
            </a:solidFill>
            <a:ln w="25400" cap="flat" cmpd="sng" algn="ctr">
              <a:solidFill>
                <a:srgbClr val="00B050"/>
              </a:solidFill>
              <a:prstDash val="solid"/>
            </a:ln>
            <a:effectLst/>
          </p:spPr>
          <p:txBody>
            <a:bodyPr/>
            <a:lstStyle/>
            <a:p>
              <a:endParaRPr lang="en-ZA" sz="2800"/>
            </a:p>
          </p:txBody>
        </p:sp>
        <p:sp>
          <p:nvSpPr>
            <p:cNvPr id="8" name="Rounded Rectangle 4">
              <a:extLst>
                <a:ext uri="{FF2B5EF4-FFF2-40B4-BE49-F238E27FC236}">
                  <a16:creationId xmlns:a16="http://schemas.microsoft.com/office/drawing/2014/main" id="{799D73ED-3D59-6623-61B1-BD5D4EEB9D52}"/>
                </a:ext>
              </a:extLst>
            </p:cNvPr>
            <p:cNvSpPr/>
            <p:nvPr/>
          </p:nvSpPr>
          <p:spPr>
            <a:xfrm>
              <a:off x="126110" y="126110"/>
              <a:ext cx="8584204" cy="4813322"/>
            </a:xfrm>
            <a:prstGeom prst="rect">
              <a:avLst/>
            </a:prstGeom>
            <a:noFill/>
            <a:ln>
              <a:solidFill>
                <a:srgbClr val="00B050"/>
              </a:solidFill>
            </a:ln>
            <a:effectLst/>
          </p:spPr>
          <p:txBody>
            <a:bodyPr spcFirstLastPara="0" vert="horz" wrap="square" lIns="87630" tIns="87630" rIns="87630" bIns="3931423" numCol="1" spcCol="1270" anchor="t" anchorCtr="0">
              <a:noAutofit/>
            </a:bodyPr>
            <a:lstStyle/>
            <a:p>
              <a:pPr marL="0" marR="0" lvl="0" indent="0" defTabSz="1022350" eaLnBrk="1" fontAlgn="auto" latinLnBrk="0" hangingPunct="1">
                <a:lnSpc>
                  <a:spcPct val="90000"/>
                </a:lnSpc>
                <a:spcBef>
                  <a:spcPct val="0"/>
                </a:spcBef>
                <a:spcAft>
                  <a:spcPct val="35000"/>
                </a:spcAft>
                <a:buClrTx/>
                <a:buSzTx/>
                <a:buFontTx/>
                <a:buNone/>
                <a:tabLst/>
                <a:defRPr/>
              </a:pPr>
              <a:r>
                <a:rPr kumimoji="0" lang="en-US" sz="2800" b="1" i="0" u="none" strike="noStrike" kern="0" cap="none" spc="0" normalizeH="0" baseline="0" noProof="0" dirty="0">
                  <a:ln>
                    <a:noFill/>
                  </a:ln>
                  <a:solidFill>
                    <a:prstClr val="black">
                      <a:hueOff val="0"/>
                      <a:satOff val="0"/>
                      <a:lumOff val="0"/>
                      <a:alphaOff val="0"/>
                    </a:prstClr>
                  </a:solidFill>
                  <a:effectLst/>
                  <a:uLnTx/>
                  <a:uFillTx/>
                  <a:latin typeface="Arial Nova Cond" panose="020B0506020202020204" pitchFamily="34" charset="0"/>
                  <a:cs typeface="Arial" panose="020B0604020202020204" pitchFamily="34" charset="0"/>
                </a:rPr>
                <a:t>Phase One: </a:t>
              </a:r>
              <a:r>
                <a:rPr lang="en-US" sz="2800" b="1" kern="0" dirty="0">
                  <a:solidFill>
                    <a:prstClr val="black">
                      <a:hueOff val="0"/>
                      <a:satOff val="0"/>
                      <a:lumOff val="0"/>
                      <a:alphaOff val="0"/>
                    </a:prstClr>
                  </a:solidFill>
                  <a:latin typeface="Arial Nova Cond" panose="020B0506020202020204" pitchFamily="34" charset="0"/>
                  <a:cs typeface="Arial" panose="020B0604020202020204" pitchFamily="34" charset="0"/>
                </a:rPr>
                <a:t>September</a:t>
              </a:r>
              <a:r>
                <a:rPr kumimoji="0" lang="en-US" sz="2800" b="1" i="0" u="none" strike="noStrike" kern="0" cap="none" spc="0" normalizeH="0" baseline="0" noProof="0" dirty="0">
                  <a:ln>
                    <a:noFill/>
                  </a:ln>
                  <a:solidFill>
                    <a:prstClr val="black">
                      <a:hueOff val="0"/>
                      <a:satOff val="0"/>
                      <a:lumOff val="0"/>
                      <a:alphaOff val="0"/>
                    </a:prstClr>
                  </a:solidFill>
                  <a:effectLst/>
                  <a:uLnTx/>
                  <a:uFillTx/>
                  <a:latin typeface="Arial Nova Cond" panose="020B0506020202020204" pitchFamily="34" charset="0"/>
                  <a:cs typeface="Arial" panose="020B0604020202020204" pitchFamily="34" charset="0"/>
                </a:rPr>
                <a:t> to </a:t>
              </a:r>
              <a:r>
                <a:rPr lang="en-US" sz="2800" b="1" kern="0" dirty="0">
                  <a:solidFill>
                    <a:prstClr val="black">
                      <a:hueOff val="0"/>
                      <a:satOff val="0"/>
                      <a:lumOff val="0"/>
                      <a:alphaOff val="0"/>
                    </a:prstClr>
                  </a:solidFill>
                  <a:latin typeface="Arial Nova Cond" panose="020B0506020202020204" pitchFamily="34" charset="0"/>
                  <a:cs typeface="Arial" panose="020B0604020202020204" pitchFamily="34" charset="0"/>
                </a:rPr>
                <a:t>October</a:t>
              </a:r>
              <a:r>
                <a:rPr kumimoji="0" lang="en-US" sz="2800" b="1" i="0" u="none" strike="noStrike" kern="0" cap="none" spc="0" normalizeH="0" baseline="0" noProof="0" dirty="0">
                  <a:ln>
                    <a:noFill/>
                  </a:ln>
                  <a:solidFill>
                    <a:prstClr val="black">
                      <a:hueOff val="0"/>
                      <a:satOff val="0"/>
                      <a:lumOff val="0"/>
                      <a:alphaOff val="0"/>
                    </a:prstClr>
                  </a:solidFill>
                  <a:effectLst/>
                  <a:uLnTx/>
                  <a:uFillTx/>
                  <a:latin typeface="Arial Nova Cond" panose="020B0506020202020204" pitchFamily="34" charset="0"/>
                  <a:cs typeface="Arial" panose="020B0604020202020204" pitchFamily="34" charset="0"/>
                </a:rPr>
                <a:t> 2023 – setting the scene </a:t>
              </a:r>
              <a:endParaRPr kumimoji="0" lang="en-ZA" sz="2800" b="0" i="0" u="none" strike="noStrike" kern="0" cap="none" spc="0" normalizeH="0" baseline="0" noProof="0" dirty="0">
                <a:ln>
                  <a:noFill/>
                </a:ln>
                <a:solidFill>
                  <a:prstClr val="black">
                    <a:hueOff val="0"/>
                    <a:satOff val="0"/>
                    <a:lumOff val="0"/>
                    <a:alphaOff val="0"/>
                  </a:prstClr>
                </a:solidFill>
                <a:effectLst/>
                <a:uLnTx/>
                <a:uFillTx/>
                <a:latin typeface="Arial Nova Cond" panose="020B0506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622DFE1D-C598-5666-5E57-3288D247BC78}"/>
              </a:ext>
            </a:extLst>
          </p:cNvPr>
          <p:cNvGrpSpPr/>
          <p:nvPr/>
        </p:nvGrpSpPr>
        <p:grpSpPr>
          <a:xfrm>
            <a:off x="374699" y="1887572"/>
            <a:ext cx="1041726" cy="4120320"/>
            <a:chOff x="220910" y="1266385"/>
            <a:chExt cx="1325463" cy="3545879"/>
          </a:xfrm>
          <a:solidFill>
            <a:srgbClr val="00B050"/>
          </a:solidFill>
        </p:grpSpPr>
        <p:sp>
          <p:nvSpPr>
            <p:cNvPr id="10" name="Rounded Rectangle 28">
              <a:extLst>
                <a:ext uri="{FF2B5EF4-FFF2-40B4-BE49-F238E27FC236}">
                  <a16:creationId xmlns:a16="http://schemas.microsoft.com/office/drawing/2014/main" id="{7D82FAAA-C899-BFD2-3039-650521B76800}"/>
                </a:ext>
              </a:extLst>
            </p:cNvPr>
            <p:cNvSpPr/>
            <p:nvPr/>
          </p:nvSpPr>
          <p:spPr>
            <a:xfrm>
              <a:off x="220910" y="1266385"/>
              <a:ext cx="1325463" cy="3545879"/>
            </a:xfrm>
            <a:prstGeom prst="roundRect">
              <a:avLst>
                <a:gd name="adj" fmla="val 10500"/>
              </a:avLst>
            </a:prstGeom>
            <a:grpFill/>
            <a:ln w="25400" cap="flat" cmpd="sng" algn="ctr">
              <a:noFill/>
              <a:prstDash val="solid"/>
            </a:ln>
            <a:effectLst/>
          </p:spPr>
          <p:txBody>
            <a:bodyPr/>
            <a:lstStyle/>
            <a:p>
              <a:endParaRPr lang="en-ZA"/>
            </a:p>
          </p:txBody>
        </p:sp>
        <p:sp>
          <p:nvSpPr>
            <p:cNvPr id="11" name="Rounded Rectangle 6">
              <a:extLst>
                <a:ext uri="{FF2B5EF4-FFF2-40B4-BE49-F238E27FC236}">
                  <a16:creationId xmlns:a16="http://schemas.microsoft.com/office/drawing/2014/main" id="{B7FFC0AB-D133-8416-2E8C-2D5D263CF48E}"/>
                </a:ext>
              </a:extLst>
            </p:cNvPr>
            <p:cNvSpPr/>
            <p:nvPr/>
          </p:nvSpPr>
          <p:spPr>
            <a:xfrm>
              <a:off x="261673" y="1307148"/>
              <a:ext cx="1243937" cy="3464353"/>
            </a:xfrm>
            <a:prstGeom prst="rect">
              <a:avLst/>
            </a:prstGeom>
            <a:grp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Arial Nova Cond" panose="020B0506020202020204" pitchFamily="34" charset="0"/>
                  <a:ea typeface="+mn-ea"/>
                  <a:cs typeface="Arial" panose="020B0604020202020204" pitchFamily="34" charset="0"/>
                </a:rPr>
                <a:t>Pre-Forum</a:t>
              </a:r>
            </a:p>
          </p:txBody>
        </p:sp>
      </p:grpSp>
      <p:grpSp>
        <p:nvGrpSpPr>
          <p:cNvPr id="12" name="Group 11">
            <a:extLst>
              <a:ext uri="{FF2B5EF4-FFF2-40B4-BE49-F238E27FC236}">
                <a16:creationId xmlns:a16="http://schemas.microsoft.com/office/drawing/2014/main" id="{C6B41272-01B3-00FF-9800-751FC9291AF0}"/>
              </a:ext>
            </a:extLst>
          </p:cNvPr>
          <p:cNvGrpSpPr/>
          <p:nvPr/>
        </p:nvGrpSpPr>
        <p:grpSpPr>
          <a:xfrm>
            <a:off x="1532744" y="1887572"/>
            <a:ext cx="9090431" cy="4072952"/>
            <a:chOff x="1767284" y="1266385"/>
            <a:chExt cx="6848228" cy="3545879"/>
          </a:xfrm>
        </p:grpSpPr>
        <p:sp>
          <p:nvSpPr>
            <p:cNvPr id="13" name="Rounded Rectangle 26">
              <a:extLst>
                <a:ext uri="{FF2B5EF4-FFF2-40B4-BE49-F238E27FC236}">
                  <a16:creationId xmlns:a16="http://schemas.microsoft.com/office/drawing/2014/main" id="{92C8FE46-8453-E36C-2D77-FD565E08A63C}"/>
                </a:ext>
              </a:extLst>
            </p:cNvPr>
            <p:cNvSpPr/>
            <p:nvPr/>
          </p:nvSpPr>
          <p:spPr>
            <a:xfrm>
              <a:off x="1767284" y="1266385"/>
              <a:ext cx="6848228" cy="3545879"/>
            </a:xfrm>
            <a:prstGeom prst="roundRect">
              <a:avLst>
                <a:gd name="adj" fmla="val 10500"/>
              </a:avLst>
            </a:prstGeom>
            <a:solidFill>
              <a:sysClr val="window" lastClr="FFFFFF">
                <a:hueOff val="0"/>
                <a:satOff val="0"/>
                <a:lumOff val="0"/>
                <a:alphaOff val="0"/>
              </a:sysClr>
            </a:solidFill>
            <a:ln w="25400" cap="flat" cmpd="sng" algn="ctr">
              <a:solidFill>
                <a:srgbClr val="C00000"/>
              </a:solidFill>
              <a:prstDash val="solid"/>
            </a:ln>
            <a:effectLst/>
          </p:spPr>
          <p:txBody>
            <a:bodyPr/>
            <a:lstStyle/>
            <a:p>
              <a:endParaRPr lang="en-ZA" sz="3200"/>
            </a:p>
          </p:txBody>
        </p:sp>
        <p:sp>
          <p:nvSpPr>
            <p:cNvPr id="14" name="Rounded Rectangle 8">
              <a:extLst>
                <a:ext uri="{FF2B5EF4-FFF2-40B4-BE49-F238E27FC236}">
                  <a16:creationId xmlns:a16="http://schemas.microsoft.com/office/drawing/2014/main" id="{2193E3E3-F291-1324-191A-B7E26C9A47E2}"/>
                </a:ext>
              </a:extLst>
            </p:cNvPr>
            <p:cNvSpPr/>
            <p:nvPr/>
          </p:nvSpPr>
          <p:spPr>
            <a:xfrm>
              <a:off x="1876332" y="1375433"/>
              <a:ext cx="6630132" cy="3327783"/>
            </a:xfrm>
            <a:prstGeom prst="rect">
              <a:avLst/>
            </a:prstGeom>
            <a:noFill/>
            <a:ln>
              <a:noFill/>
            </a:ln>
            <a:effectLst/>
          </p:spPr>
          <p:txBody>
            <a:bodyPr spcFirstLastPara="0" vert="horz" wrap="square" lIns="87630" tIns="87630" rIns="87630" bIns="2251633" numCol="1" spcCol="1270" anchor="t" anchorCtr="0">
              <a:noAutofit/>
            </a:bodyPr>
            <a:lstStyle/>
            <a:p>
              <a:pPr marL="0" marR="0" lvl="0" indent="0" defTabSz="1022350" eaLnBrk="1" fontAlgn="auto" latinLnBrk="0" hangingPunct="1">
                <a:lnSpc>
                  <a:spcPct val="90000"/>
                </a:lnSpc>
                <a:spcBef>
                  <a:spcPct val="0"/>
                </a:spcBef>
                <a:spcAft>
                  <a:spcPct val="35000"/>
                </a:spcAft>
                <a:buClrTx/>
                <a:buSzTx/>
                <a:buFontTx/>
                <a:buNone/>
                <a:tabLst/>
                <a:defRPr/>
              </a:pPr>
              <a:r>
                <a:rPr kumimoji="0" lang="en-US" sz="2800" b="1" i="0" u="none" strike="noStrike" kern="0" cap="none" spc="0" normalizeH="0" baseline="0" noProof="0" dirty="0">
                  <a:ln>
                    <a:noFill/>
                  </a:ln>
                  <a:solidFill>
                    <a:prstClr val="black">
                      <a:hueOff val="0"/>
                      <a:satOff val="0"/>
                      <a:lumOff val="0"/>
                      <a:alphaOff val="0"/>
                    </a:prstClr>
                  </a:solidFill>
                  <a:effectLst/>
                  <a:uLnTx/>
                  <a:uFillTx/>
                  <a:latin typeface="Arial Nova Cond" panose="020B0506020202020204" pitchFamily="34" charset="0"/>
                  <a:cs typeface="Arial" panose="020B0604020202020204" pitchFamily="34" charset="0"/>
                </a:rPr>
                <a:t>Phase Two: </a:t>
              </a:r>
              <a:r>
                <a:rPr lang="en-US" sz="2800" b="1" kern="0" dirty="0">
                  <a:solidFill>
                    <a:prstClr val="black">
                      <a:hueOff val="0"/>
                      <a:satOff val="0"/>
                      <a:lumOff val="0"/>
                      <a:alphaOff val="0"/>
                    </a:prstClr>
                  </a:solidFill>
                  <a:latin typeface="Arial Nova Cond" panose="020B0506020202020204" pitchFamily="34" charset="0"/>
                  <a:cs typeface="Arial" panose="020B0604020202020204" pitchFamily="34" charset="0"/>
                </a:rPr>
                <a:t>1 to 4 November </a:t>
              </a:r>
              <a:r>
                <a:rPr kumimoji="0" lang="en-US" sz="2800" b="1" i="0" u="none" strike="noStrike" kern="0" cap="none" spc="0" normalizeH="0" baseline="0" noProof="0" dirty="0">
                  <a:ln>
                    <a:noFill/>
                  </a:ln>
                  <a:solidFill>
                    <a:prstClr val="black">
                      <a:hueOff val="0"/>
                      <a:satOff val="0"/>
                      <a:lumOff val="0"/>
                      <a:alphaOff val="0"/>
                    </a:prstClr>
                  </a:solidFill>
                  <a:effectLst/>
                  <a:uLnTx/>
                  <a:uFillTx/>
                  <a:latin typeface="Arial Nova Cond" panose="020B0506020202020204" pitchFamily="34" charset="0"/>
                  <a:cs typeface="Arial" panose="020B0604020202020204" pitchFamily="34" charset="0"/>
                </a:rPr>
                <a:t> 2023 – action and output driven</a:t>
              </a:r>
              <a:endParaRPr kumimoji="0" lang="en-ZA" sz="2800" b="0" i="0" u="none" strike="noStrike" kern="0" cap="none" spc="0" normalizeH="0" baseline="0" noProof="0" dirty="0">
                <a:ln>
                  <a:noFill/>
                </a:ln>
                <a:solidFill>
                  <a:prstClr val="black">
                    <a:hueOff val="0"/>
                    <a:satOff val="0"/>
                    <a:lumOff val="0"/>
                    <a:alphaOff val="0"/>
                  </a:prstClr>
                </a:solidFill>
                <a:effectLst/>
                <a:uLnTx/>
                <a:uFillTx/>
                <a:latin typeface="Arial Nova Cond" panose="020B0506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A329EDD6-6789-1D09-193F-383C10516196}"/>
              </a:ext>
            </a:extLst>
          </p:cNvPr>
          <p:cNvGrpSpPr/>
          <p:nvPr/>
        </p:nvGrpSpPr>
        <p:grpSpPr>
          <a:xfrm>
            <a:off x="1870442" y="2898328"/>
            <a:ext cx="1093475" cy="2763516"/>
            <a:chOff x="1938490" y="2507443"/>
            <a:chExt cx="1369645" cy="2038880"/>
          </a:xfrm>
          <a:solidFill>
            <a:schemeClr val="accent4"/>
          </a:solidFill>
        </p:grpSpPr>
        <p:sp>
          <p:nvSpPr>
            <p:cNvPr id="16" name="Rounded Rectangle 24">
              <a:extLst>
                <a:ext uri="{FF2B5EF4-FFF2-40B4-BE49-F238E27FC236}">
                  <a16:creationId xmlns:a16="http://schemas.microsoft.com/office/drawing/2014/main" id="{F9AB392C-53EA-4F1C-2089-C0A27AB98AFC}"/>
                </a:ext>
              </a:extLst>
            </p:cNvPr>
            <p:cNvSpPr/>
            <p:nvPr/>
          </p:nvSpPr>
          <p:spPr>
            <a:xfrm>
              <a:off x="1938490" y="2507443"/>
              <a:ext cx="1369645" cy="2038880"/>
            </a:xfrm>
            <a:prstGeom prst="roundRect">
              <a:avLst>
                <a:gd name="adj" fmla="val 10500"/>
              </a:avLst>
            </a:prstGeom>
            <a:grpFill/>
            <a:ln w="25400" cap="flat" cmpd="sng" algn="ctr">
              <a:solidFill>
                <a:srgbClr val="C00000"/>
              </a:solidFill>
              <a:prstDash val="solid"/>
            </a:ln>
            <a:effectLst/>
          </p:spPr>
          <p:txBody>
            <a:bodyPr/>
            <a:lstStyle/>
            <a:p>
              <a:endParaRPr lang="en-ZA"/>
            </a:p>
          </p:txBody>
        </p:sp>
        <p:sp>
          <p:nvSpPr>
            <p:cNvPr id="17" name="Rounded Rectangle 10">
              <a:extLst>
                <a:ext uri="{FF2B5EF4-FFF2-40B4-BE49-F238E27FC236}">
                  <a16:creationId xmlns:a16="http://schemas.microsoft.com/office/drawing/2014/main" id="{C0165D1E-88EB-3AC2-C9DF-F9AD7299FA08}"/>
                </a:ext>
              </a:extLst>
            </p:cNvPr>
            <p:cNvSpPr/>
            <p:nvPr/>
          </p:nvSpPr>
          <p:spPr>
            <a:xfrm>
              <a:off x="1980611" y="2604641"/>
              <a:ext cx="1241951" cy="1899561"/>
            </a:xfrm>
            <a:prstGeom prst="rect">
              <a:avLst/>
            </a:prstGeom>
            <a:grp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lang="en-US" sz="2000" b="1" i="1" kern="0" dirty="0">
                  <a:solidFill>
                    <a:prstClr val="white"/>
                  </a:solidFill>
                  <a:latin typeface="Arial Nova Cond" panose="020B0506020202020204" pitchFamily="34" charset="0"/>
                  <a:cs typeface="Arial" panose="020B0604020202020204" pitchFamily="34" charset="0"/>
                </a:rPr>
                <a:t> During-</a:t>
              </a:r>
              <a:r>
                <a:rPr kumimoji="0" lang="en-US" sz="2000" b="1" i="1" u="none" strike="noStrike" kern="0" cap="none" spc="0" normalizeH="0" baseline="0" noProof="0" dirty="0">
                  <a:ln>
                    <a:noFill/>
                  </a:ln>
                  <a:solidFill>
                    <a:prstClr val="white"/>
                  </a:solidFill>
                  <a:effectLst/>
                  <a:uLnTx/>
                  <a:uFillTx/>
                  <a:latin typeface="Arial Nova Cond" panose="020B0506020202020204" pitchFamily="34" charset="0"/>
                  <a:ea typeface="+mn-ea"/>
                  <a:cs typeface="Arial" panose="020B0604020202020204" pitchFamily="34" charset="0"/>
                </a:rPr>
                <a:t> Forum</a:t>
              </a:r>
              <a:endParaRPr kumimoji="0" lang="en-ZA" sz="2000" b="0" i="0" u="none" strike="noStrike" kern="0" cap="none" spc="0" normalizeH="0" baseline="0" noProof="0" dirty="0">
                <a:ln>
                  <a:noFill/>
                </a:ln>
                <a:solidFill>
                  <a:prstClr val="white"/>
                </a:solidFill>
                <a:effectLst/>
                <a:uLnTx/>
                <a:uFillTx/>
                <a:latin typeface="Arial Nova Cond" panose="020B0506020202020204" pitchFamily="34" charset="0"/>
                <a:ea typeface="+mn-ea"/>
                <a:cs typeface="Arial" panose="020B0604020202020204" pitchFamily="34" charset="0"/>
              </a:endParaRPr>
            </a:p>
          </p:txBody>
        </p:sp>
      </p:grpSp>
      <p:grpSp>
        <p:nvGrpSpPr>
          <p:cNvPr id="18" name="Group 17">
            <a:extLst>
              <a:ext uri="{FF2B5EF4-FFF2-40B4-BE49-F238E27FC236}">
                <a16:creationId xmlns:a16="http://schemas.microsoft.com/office/drawing/2014/main" id="{6FC011A0-CD72-577A-89CF-1676F7DC034B}"/>
              </a:ext>
            </a:extLst>
          </p:cNvPr>
          <p:cNvGrpSpPr/>
          <p:nvPr/>
        </p:nvGrpSpPr>
        <p:grpSpPr>
          <a:xfrm>
            <a:off x="3491255" y="3697941"/>
            <a:ext cx="7572009" cy="2026216"/>
            <a:chOff x="3490387" y="2532771"/>
            <a:chExt cx="4904215" cy="2026216"/>
          </a:xfrm>
        </p:grpSpPr>
        <p:sp>
          <p:nvSpPr>
            <p:cNvPr id="19" name="Rounded Rectangle 22">
              <a:extLst>
                <a:ext uri="{FF2B5EF4-FFF2-40B4-BE49-F238E27FC236}">
                  <a16:creationId xmlns:a16="http://schemas.microsoft.com/office/drawing/2014/main" id="{339BE68C-4CCA-8240-BF06-6A556B37FCFA}"/>
                </a:ext>
              </a:extLst>
            </p:cNvPr>
            <p:cNvSpPr/>
            <p:nvPr/>
          </p:nvSpPr>
          <p:spPr>
            <a:xfrm>
              <a:off x="3490387" y="2532771"/>
              <a:ext cx="4904215" cy="2026216"/>
            </a:xfrm>
            <a:prstGeom prst="roundRect">
              <a:avLst>
                <a:gd name="adj" fmla="val 10500"/>
              </a:avLst>
            </a:prstGeom>
            <a:solidFill>
              <a:sysClr val="window" lastClr="FFFFFF">
                <a:hueOff val="0"/>
                <a:satOff val="0"/>
                <a:lumOff val="0"/>
                <a:alphaOff val="0"/>
              </a:sysClr>
            </a:solidFill>
            <a:ln w="25400" cap="flat" cmpd="sng" algn="ctr">
              <a:solidFill>
                <a:srgbClr val="F79646">
                  <a:lumMod val="75000"/>
                </a:srgbClr>
              </a:solidFill>
              <a:prstDash val="solid"/>
            </a:ln>
            <a:effectLst/>
          </p:spPr>
          <p:txBody>
            <a:bodyPr/>
            <a:lstStyle/>
            <a:p>
              <a:endParaRPr lang="en-ZA" sz="3200"/>
            </a:p>
          </p:txBody>
        </p:sp>
        <p:sp>
          <p:nvSpPr>
            <p:cNvPr id="20" name="Rounded Rectangle 12">
              <a:extLst>
                <a:ext uri="{FF2B5EF4-FFF2-40B4-BE49-F238E27FC236}">
                  <a16:creationId xmlns:a16="http://schemas.microsoft.com/office/drawing/2014/main" id="{E004BC11-C336-1555-8045-DB14EB813EE6}"/>
                </a:ext>
              </a:extLst>
            </p:cNvPr>
            <p:cNvSpPr/>
            <p:nvPr/>
          </p:nvSpPr>
          <p:spPr>
            <a:xfrm>
              <a:off x="3552700" y="2595084"/>
              <a:ext cx="4779589" cy="1901590"/>
            </a:xfrm>
            <a:prstGeom prst="rect">
              <a:avLst/>
            </a:prstGeom>
            <a:noFill/>
            <a:ln>
              <a:noFill/>
            </a:ln>
            <a:effectLst/>
          </p:spPr>
          <p:txBody>
            <a:bodyPr spcFirstLastPara="0" vert="horz" wrap="square" lIns="87630" tIns="87630" rIns="87630" bIns="1143687" numCol="1" spcCol="1270" anchor="t" anchorCtr="0">
              <a:noAutofit/>
            </a:bodyPr>
            <a:lstStyle/>
            <a:p>
              <a:pPr marL="0" marR="0" lvl="0" indent="0" defTabSz="1022350" eaLnBrk="1" fontAlgn="auto" latinLnBrk="0" hangingPunct="1">
                <a:lnSpc>
                  <a:spcPct val="90000"/>
                </a:lnSpc>
                <a:spcBef>
                  <a:spcPct val="0"/>
                </a:spcBef>
                <a:spcAft>
                  <a:spcPct val="35000"/>
                </a:spcAft>
                <a:buClrTx/>
                <a:buSzTx/>
                <a:buFontTx/>
                <a:buNone/>
                <a:tabLst/>
                <a:defRPr/>
              </a:pPr>
              <a:r>
                <a:rPr kumimoji="0" lang="en-US" sz="2800" b="1" i="0" u="none" strike="noStrike" kern="0" cap="none" spc="0" normalizeH="0" baseline="0" noProof="0" dirty="0">
                  <a:ln>
                    <a:noFill/>
                  </a:ln>
                  <a:solidFill>
                    <a:prstClr val="black">
                      <a:hueOff val="0"/>
                      <a:satOff val="0"/>
                      <a:lumOff val="0"/>
                      <a:alphaOff val="0"/>
                    </a:prstClr>
                  </a:solidFill>
                  <a:effectLst/>
                  <a:uLnTx/>
                  <a:uFillTx/>
                  <a:latin typeface="Arial Nova Cond" panose="020B0506020202020204" pitchFamily="34" charset="0"/>
                  <a:cs typeface="Arial" panose="020B0604020202020204" pitchFamily="34" charset="0"/>
                </a:rPr>
                <a:t>Phase Three: </a:t>
              </a:r>
              <a:r>
                <a:rPr lang="en-US" sz="2800" b="1" kern="0" dirty="0">
                  <a:solidFill>
                    <a:prstClr val="black">
                      <a:hueOff val="0"/>
                      <a:satOff val="0"/>
                      <a:lumOff val="0"/>
                      <a:alphaOff val="0"/>
                    </a:prstClr>
                  </a:solidFill>
                  <a:latin typeface="Arial Nova Cond" panose="020B0506020202020204" pitchFamily="34" charset="0"/>
                  <a:cs typeface="Arial" panose="020B0604020202020204" pitchFamily="34" charset="0"/>
                </a:rPr>
                <a:t>November 2023</a:t>
              </a:r>
              <a:r>
                <a:rPr kumimoji="0" lang="en-US" sz="2800" b="1" i="0" u="none" strike="noStrike" kern="0" cap="none" spc="0" normalizeH="0" baseline="0" noProof="0" dirty="0">
                  <a:ln>
                    <a:noFill/>
                  </a:ln>
                  <a:solidFill>
                    <a:prstClr val="black">
                      <a:hueOff val="0"/>
                      <a:satOff val="0"/>
                      <a:lumOff val="0"/>
                      <a:alphaOff val="0"/>
                    </a:prstClr>
                  </a:solidFill>
                  <a:effectLst/>
                  <a:uLnTx/>
                  <a:uFillTx/>
                  <a:latin typeface="Arial Nova Cond" panose="020B0506020202020204" pitchFamily="34" charset="0"/>
                  <a:cs typeface="Arial" panose="020B0604020202020204" pitchFamily="34" charset="0"/>
                </a:rPr>
                <a:t> – December 2025 – communicate outcomes </a:t>
              </a:r>
              <a:endParaRPr kumimoji="0" lang="en-ZA" sz="2800" b="0" i="0" u="none" strike="noStrike" kern="0" cap="none" spc="0" normalizeH="0" baseline="0" noProof="0" dirty="0">
                <a:ln>
                  <a:noFill/>
                </a:ln>
                <a:solidFill>
                  <a:prstClr val="black">
                    <a:hueOff val="0"/>
                    <a:satOff val="0"/>
                    <a:lumOff val="0"/>
                    <a:alphaOff val="0"/>
                  </a:prstClr>
                </a:solidFill>
                <a:effectLst/>
                <a:uLnTx/>
                <a:uFillTx/>
                <a:latin typeface="Arial Nova Cond" panose="020B0506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45DABC3E-83FB-494C-071D-C24B6C6E7B29}"/>
              </a:ext>
            </a:extLst>
          </p:cNvPr>
          <p:cNvGrpSpPr/>
          <p:nvPr/>
        </p:nvGrpSpPr>
        <p:grpSpPr>
          <a:xfrm>
            <a:off x="3620210" y="4912659"/>
            <a:ext cx="3182367" cy="647521"/>
            <a:chOff x="3612992" y="3444568"/>
            <a:chExt cx="4659004" cy="911797"/>
          </a:xfrm>
          <a:solidFill>
            <a:srgbClr val="F79646">
              <a:lumMod val="75000"/>
            </a:srgbClr>
          </a:solidFill>
        </p:grpSpPr>
        <p:sp>
          <p:nvSpPr>
            <p:cNvPr id="22" name="Rounded Rectangle 20">
              <a:extLst>
                <a:ext uri="{FF2B5EF4-FFF2-40B4-BE49-F238E27FC236}">
                  <a16:creationId xmlns:a16="http://schemas.microsoft.com/office/drawing/2014/main" id="{57FBA4D1-DF71-3822-3E87-6F4EF64BF5BB}"/>
                </a:ext>
              </a:extLst>
            </p:cNvPr>
            <p:cNvSpPr/>
            <p:nvPr/>
          </p:nvSpPr>
          <p:spPr>
            <a:xfrm>
              <a:off x="3612992" y="3444568"/>
              <a:ext cx="4659004" cy="911797"/>
            </a:xfrm>
            <a:prstGeom prst="roundRect">
              <a:avLst>
                <a:gd name="adj" fmla="val 10500"/>
              </a:avLst>
            </a:prstGeom>
            <a:grpFill/>
            <a:ln w="25400" cap="flat" cmpd="sng" algn="ctr">
              <a:solidFill>
                <a:srgbClr val="F79646">
                  <a:lumMod val="75000"/>
                </a:srgbClr>
              </a:solidFill>
              <a:prstDash val="solid"/>
            </a:ln>
            <a:effectLst/>
          </p:spPr>
          <p:txBody>
            <a:bodyPr/>
            <a:lstStyle/>
            <a:p>
              <a:endParaRPr lang="en-ZA"/>
            </a:p>
          </p:txBody>
        </p:sp>
        <p:sp>
          <p:nvSpPr>
            <p:cNvPr id="23" name="Rounded Rectangle 14">
              <a:extLst>
                <a:ext uri="{FF2B5EF4-FFF2-40B4-BE49-F238E27FC236}">
                  <a16:creationId xmlns:a16="http://schemas.microsoft.com/office/drawing/2014/main" id="{E39E8C24-8912-291D-FAF7-22647100ACE5}"/>
                </a:ext>
              </a:extLst>
            </p:cNvPr>
            <p:cNvSpPr/>
            <p:nvPr/>
          </p:nvSpPr>
          <p:spPr>
            <a:xfrm>
              <a:off x="3641033" y="3472609"/>
              <a:ext cx="4602922" cy="855715"/>
            </a:xfrm>
            <a:prstGeom prst="rect">
              <a:avLst/>
            </a:prstGeom>
            <a:grp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Arial Nova Cond" panose="020B0506020202020204" pitchFamily="34" charset="0"/>
                  <a:ea typeface="+mn-ea"/>
                  <a:cs typeface="Arial" panose="020B0604020202020204" pitchFamily="34" charset="0"/>
                </a:rPr>
                <a:t>Post-</a:t>
              </a:r>
              <a:r>
                <a:rPr lang="en-US" sz="2000" b="1" i="1" kern="0" dirty="0">
                  <a:solidFill>
                    <a:prstClr val="white"/>
                  </a:solidFill>
                  <a:latin typeface="Arial Nova Cond" panose="020B0506020202020204" pitchFamily="34" charset="0"/>
                  <a:cs typeface="Arial" panose="020B0604020202020204" pitchFamily="34" charset="0"/>
                </a:rPr>
                <a:t>Forum</a:t>
              </a:r>
              <a:endParaRPr kumimoji="0" lang="en-ZA" sz="2000" b="0" i="0" u="none" strike="noStrike" kern="0" cap="none" spc="0" normalizeH="0" baseline="0" noProof="0" dirty="0">
                <a:ln>
                  <a:noFill/>
                </a:ln>
                <a:solidFill>
                  <a:prstClr val="white"/>
                </a:solidFill>
                <a:effectLst/>
                <a:uLnTx/>
                <a:uFillTx/>
                <a:latin typeface="Arial Nova Cond" panose="020B0506020202020204" pitchFamily="34" charset="0"/>
                <a:ea typeface="+mn-ea"/>
                <a:cs typeface="Arial" panose="020B0604020202020204" pitchFamily="34" charset="0"/>
              </a:endParaRPr>
            </a:p>
          </p:txBody>
        </p:sp>
      </p:grpSp>
      <p:sp>
        <p:nvSpPr>
          <p:cNvPr id="24" name="Title 1">
            <a:extLst>
              <a:ext uri="{FF2B5EF4-FFF2-40B4-BE49-F238E27FC236}">
                <a16:creationId xmlns:a16="http://schemas.microsoft.com/office/drawing/2014/main" id="{252B2983-FF87-3BA3-334D-CD7BA1FCF2F5}"/>
              </a:ext>
            </a:extLst>
          </p:cNvPr>
          <p:cNvSpPr txBox="1">
            <a:spLocks/>
          </p:cNvSpPr>
          <p:nvPr/>
        </p:nvSpPr>
        <p:spPr>
          <a:xfrm>
            <a:off x="0" y="0"/>
            <a:ext cx="12191999" cy="590239"/>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solidFill>
                  <a:prstClr val="black"/>
                </a:solidFill>
              </a:rPr>
              <a:t>COMMUCATION PHASES</a:t>
            </a:r>
            <a:endParaRPr kumimoji="0" lang="en-ZA" b="1" i="0" u="none" strike="noStrike" kern="1200" cap="small" spc="0" normalizeH="0" baseline="0" noProof="0" dirty="0">
              <a:ln>
                <a:noFill/>
              </a:ln>
              <a:solidFill>
                <a:prstClr val="black"/>
              </a:solidFill>
              <a:effectLst/>
              <a:uLnTx/>
              <a:uFillTx/>
              <a:latin typeface="Trebuchet MS" pitchFamily="34" charset="0"/>
              <a:ea typeface="+mj-ea"/>
              <a:cs typeface="+mj-cs"/>
            </a:endParaRPr>
          </a:p>
        </p:txBody>
      </p:sp>
    </p:spTree>
    <p:extLst>
      <p:ext uri="{BB962C8B-B14F-4D97-AF65-F5344CB8AC3E}">
        <p14:creationId xmlns:p14="http://schemas.microsoft.com/office/powerpoint/2010/main" val="81413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9D0701B4-6A1B-026E-A9E5-8674D4AD5A67}"/>
              </a:ext>
            </a:extLst>
          </p:cNvPr>
          <p:cNvSpPr>
            <a:spLocks noGrp="1"/>
          </p:cNvSpPr>
          <p:nvPr>
            <p:ph type="sldNum" sz="quarter" idx="12"/>
          </p:nvPr>
        </p:nvSpPr>
        <p:spPr>
          <a:xfrm>
            <a:off x="8610600" y="6356350"/>
            <a:ext cx="2743200" cy="365125"/>
          </a:xfrm>
        </p:spPr>
        <p:txBody>
          <a:bodyPr/>
          <a:lstStyle/>
          <a:p>
            <a:fld id="{8DB42BFE-C1B9-4C01-A3F0-4880CC04B92D}" type="slidenum">
              <a:rPr lang="en-ZA" smtClean="0"/>
              <a:t>12</a:t>
            </a:fld>
            <a:endParaRPr lang="en-ZA"/>
          </a:p>
        </p:txBody>
      </p:sp>
      <p:graphicFrame>
        <p:nvGraphicFramePr>
          <p:cNvPr id="6" name="Diagram 5">
            <a:extLst>
              <a:ext uri="{FF2B5EF4-FFF2-40B4-BE49-F238E27FC236}">
                <a16:creationId xmlns:a16="http://schemas.microsoft.com/office/drawing/2014/main" id="{EDFACEF6-7FC2-65F7-D21E-686A638A0300}"/>
              </a:ext>
            </a:extLst>
          </p:cNvPr>
          <p:cNvGraphicFramePr/>
          <p:nvPr>
            <p:extLst>
              <p:ext uri="{D42A27DB-BD31-4B8C-83A1-F6EECF244321}">
                <p14:modId xmlns:p14="http://schemas.microsoft.com/office/powerpoint/2010/main" val="4265555158"/>
              </p:ext>
            </p:extLst>
          </p:nvPr>
        </p:nvGraphicFramePr>
        <p:xfrm>
          <a:off x="-53451" y="698186"/>
          <a:ext cx="12129247" cy="6151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F705BF4-910E-F177-DA43-CA6D462338E6}"/>
              </a:ext>
            </a:extLst>
          </p:cNvPr>
          <p:cNvSpPr txBox="1"/>
          <p:nvPr/>
        </p:nvSpPr>
        <p:spPr>
          <a:xfrm>
            <a:off x="313765" y="874470"/>
            <a:ext cx="1241612" cy="369332"/>
          </a:xfrm>
          <a:prstGeom prst="rect">
            <a:avLst/>
          </a:prstGeom>
          <a:noFill/>
        </p:spPr>
        <p:txBody>
          <a:bodyPr wrap="square" rtlCol="0">
            <a:spAutoFit/>
          </a:bodyPr>
          <a:lstStyle/>
          <a:p>
            <a:r>
              <a:rPr lang="en-US" dirty="0">
                <a:latin typeface="Century Gothic" panose="020B0502020202020204" pitchFamily="34" charset="0"/>
              </a:rPr>
              <a:t>CONTENT</a:t>
            </a:r>
            <a:endParaRPr lang="en-ZA" dirty="0">
              <a:latin typeface="Century Gothic" panose="020B0502020202020204" pitchFamily="34" charset="0"/>
            </a:endParaRPr>
          </a:p>
        </p:txBody>
      </p:sp>
      <p:sp>
        <p:nvSpPr>
          <p:cNvPr id="8" name="TextBox 7">
            <a:extLst>
              <a:ext uri="{FF2B5EF4-FFF2-40B4-BE49-F238E27FC236}">
                <a16:creationId xmlns:a16="http://schemas.microsoft.com/office/drawing/2014/main" id="{432D00E4-EDED-3C61-0ECC-D7B3F997519D}"/>
              </a:ext>
            </a:extLst>
          </p:cNvPr>
          <p:cNvSpPr txBox="1"/>
          <p:nvPr/>
        </p:nvSpPr>
        <p:spPr>
          <a:xfrm>
            <a:off x="273089" y="3957028"/>
            <a:ext cx="1147482" cy="365775"/>
          </a:xfrm>
          <a:prstGeom prst="rect">
            <a:avLst/>
          </a:prstGeom>
          <a:noFill/>
        </p:spPr>
        <p:txBody>
          <a:bodyPr wrap="square" rtlCol="0">
            <a:spAutoFit/>
          </a:bodyPr>
          <a:lstStyle/>
          <a:p>
            <a:r>
              <a:rPr lang="en-US" dirty="0">
                <a:latin typeface="Century Gothic" panose="020B0502020202020204" pitchFamily="34" charset="0"/>
              </a:rPr>
              <a:t>MEDIA</a:t>
            </a:r>
            <a:endParaRPr lang="en-ZA" dirty="0">
              <a:latin typeface="Century Gothic" panose="020B0502020202020204" pitchFamily="34" charset="0"/>
            </a:endParaRPr>
          </a:p>
        </p:txBody>
      </p:sp>
      <p:sp>
        <p:nvSpPr>
          <p:cNvPr id="9" name="TextBox 8">
            <a:extLst>
              <a:ext uri="{FF2B5EF4-FFF2-40B4-BE49-F238E27FC236}">
                <a16:creationId xmlns:a16="http://schemas.microsoft.com/office/drawing/2014/main" id="{BC5BC7A6-7B7F-5838-D342-D43148ADEDDE}"/>
              </a:ext>
            </a:extLst>
          </p:cNvPr>
          <p:cNvSpPr txBox="1"/>
          <p:nvPr/>
        </p:nvSpPr>
        <p:spPr>
          <a:xfrm>
            <a:off x="6076163" y="3957028"/>
            <a:ext cx="1147482" cy="365775"/>
          </a:xfrm>
          <a:prstGeom prst="rect">
            <a:avLst/>
          </a:prstGeom>
          <a:noFill/>
        </p:spPr>
        <p:txBody>
          <a:bodyPr wrap="square" rtlCol="0">
            <a:spAutoFit/>
          </a:bodyPr>
          <a:lstStyle/>
          <a:p>
            <a:r>
              <a:rPr lang="en-US" dirty="0">
                <a:latin typeface="Century Gothic" panose="020B0502020202020204" pitchFamily="34" charset="0"/>
              </a:rPr>
              <a:t>DIGITAL</a:t>
            </a:r>
            <a:endParaRPr lang="en-ZA" dirty="0">
              <a:latin typeface="Century Gothic" panose="020B0502020202020204" pitchFamily="34" charset="0"/>
            </a:endParaRPr>
          </a:p>
        </p:txBody>
      </p:sp>
      <p:sp>
        <p:nvSpPr>
          <p:cNvPr id="10" name="TextBox 9">
            <a:extLst>
              <a:ext uri="{FF2B5EF4-FFF2-40B4-BE49-F238E27FC236}">
                <a16:creationId xmlns:a16="http://schemas.microsoft.com/office/drawing/2014/main" id="{70D973C6-7B6A-173F-6ABB-DC9EA87D3D9C}"/>
              </a:ext>
            </a:extLst>
          </p:cNvPr>
          <p:cNvSpPr txBox="1"/>
          <p:nvPr/>
        </p:nvSpPr>
        <p:spPr>
          <a:xfrm>
            <a:off x="5688108" y="721096"/>
            <a:ext cx="1837762" cy="1200329"/>
          </a:xfrm>
          <a:prstGeom prst="rect">
            <a:avLst/>
          </a:prstGeom>
          <a:noFill/>
        </p:spPr>
        <p:txBody>
          <a:bodyPr wrap="square" rtlCol="0">
            <a:spAutoFit/>
          </a:bodyPr>
          <a:lstStyle/>
          <a:p>
            <a:r>
              <a:rPr lang="en-US" dirty="0">
                <a:latin typeface="Century Gothic" panose="020B0502020202020204" pitchFamily="34" charset="0"/>
              </a:rPr>
              <a:t>BRANDING</a:t>
            </a:r>
          </a:p>
          <a:p>
            <a:r>
              <a:rPr lang="en-US" dirty="0">
                <a:latin typeface="Century Gothic" panose="020B0502020202020204" pitchFamily="34" charset="0"/>
              </a:rPr>
              <a:t>MARKETING</a:t>
            </a:r>
          </a:p>
          <a:p>
            <a:r>
              <a:rPr lang="en-US" dirty="0">
                <a:latin typeface="Century Gothic" panose="020B0502020202020204" pitchFamily="34" charset="0"/>
              </a:rPr>
              <a:t>ADVERTISING</a:t>
            </a:r>
          </a:p>
          <a:p>
            <a:endParaRPr lang="en-ZA" dirty="0">
              <a:latin typeface="Century Gothic" panose="020B0502020202020204" pitchFamily="34" charset="0"/>
            </a:endParaRPr>
          </a:p>
        </p:txBody>
      </p:sp>
      <p:sp>
        <p:nvSpPr>
          <p:cNvPr id="11" name="TextBox 10">
            <a:extLst>
              <a:ext uri="{FF2B5EF4-FFF2-40B4-BE49-F238E27FC236}">
                <a16:creationId xmlns:a16="http://schemas.microsoft.com/office/drawing/2014/main" id="{294D854B-AF5A-D6B1-9267-71E63897D8DD}"/>
              </a:ext>
            </a:extLst>
          </p:cNvPr>
          <p:cNvSpPr txBox="1"/>
          <p:nvPr/>
        </p:nvSpPr>
        <p:spPr>
          <a:xfrm>
            <a:off x="1949657" y="869604"/>
            <a:ext cx="3626223" cy="1754326"/>
          </a:xfrm>
          <a:prstGeom prst="rect">
            <a:avLst/>
          </a:prstGeom>
          <a:solidFill>
            <a:schemeClr val="bg1"/>
          </a:solidFill>
        </p:spPr>
        <p:txBody>
          <a:bodyPr wrap="square" rtlCol="0">
            <a:spAutoFit/>
          </a:bodyPr>
          <a:lstStyle/>
          <a:p>
            <a:r>
              <a:rPr lang="en-US" b="1" dirty="0">
                <a:latin typeface="Century Gothic" panose="020B0502020202020204" pitchFamily="34" charset="0"/>
              </a:rPr>
              <a:t>Content development </a:t>
            </a:r>
            <a:r>
              <a:rPr lang="en-US" dirty="0">
                <a:latin typeface="Century Gothic" panose="020B0502020202020204" pitchFamily="34" charset="0"/>
              </a:rPr>
              <a:t>is an important process because it encourages communicators and content creators to consider why they’re communicating. </a:t>
            </a:r>
          </a:p>
        </p:txBody>
      </p:sp>
      <p:sp>
        <p:nvSpPr>
          <p:cNvPr id="12" name="TextBox 11">
            <a:extLst>
              <a:ext uri="{FF2B5EF4-FFF2-40B4-BE49-F238E27FC236}">
                <a16:creationId xmlns:a16="http://schemas.microsoft.com/office/drawing/2014/main" id="{A88E1E82-FF61-17D2-B580-5B8951BF5E56}"/>
              </a:ext>
            </a:extLst>
          </p:cNvPr>
          <p:cNvSpPr txBox="1"/>
          <p:nvPr/>
        </p:nvSpPr>
        <p:spPr>
          <a:xfrm>
            <a:off x="7704830" y="4234070"/>
            <a:ext cx="4253418" cy="1477328"/>
          </a:xfrm>
          <a:prstGeom prst="rect">
            <a:avLst/>
          </a:prstGeom>
          <a:solidFill>
            <a:schemeClr val="bg1"/>
          </a:solidFill>
        </p:spPr>
        <p:txBody>
          <a:bodyPr wrap="square" rtlCol="0">
            <a:spAutoFit/>
          </a:bodyPr>
          <a:lstStyle/>
          <a:p>
            <a:r>
              <a:rPr lang="en-US" b="1" dirty="0">
                <a:latin typeface="Century Gothic" panose="020B0502020202020204" pitchFamily="34" charset="0"/>
              </a:rPr>
              <a:t>Digital platforms </a:t>
            </a:r>
            <a:r>
              <a:rPr lang="en-US" dirty="0">
                <a:latin typeface="Century Gothic" panose="020B0502020202020204" pitchFamily="34" charset="0"/>
              </a:rPr>
              <a:t>have the potential to improve the accessibility of AGOA Forum content, facilitate conversation, and spur two-way communication. </a:t>
            </a:r>
            <a:endParaRPr lang="en-ZA" dirty="0">
              <a:latin typeface="Century Gothic" panose="020B0502020202020204" pitchFamily="34" charset="0"/>
            </a:endParaRPr>
          </a:p>
        </p:txBody>
      </p:sp>
      <p:sp>
        <p:nvSpPr>
          <p:cNvPr id="13" name="TextBox 12">
            <a:extLst>
              <a:ext uri="{FF2B5EF4-FFF2-40B4-BE49-F238E27FC236}">
                <a16:creationId xmlns:a16="http://schemas.microsoft.com/office/drawing/2014/main" id="{EBD76AB1-D3AE-DC36-7F0A-DBE65C3BA0FD}"/>
              </a:ext>
            </a:extLst>
          </p:cNvPr>
          <p:cNvSpPr txBox="1"/>
          <p:nvPr/>
        </p:nvSpPr>
        <p:spPr>
          <a:xfrm>
            <a:off x="1734671" y="4234070"/>
            <a:ext cx="3989294" cy="2031325"/>
          </a:xfrm>
          <a:prstGeom prst="rect">
            <a:avLst/>
          </a:prstGeom>
          <a:noFill/>
        </p:spPr>
        <p:txBody>
          <a:bodyPr wrap="square" rtlCol="0">
            <a:spAutoFit/>
          </a:bodyPr>
          <a:lstStyle/>
          <a:p>
            <a:r>
              <a:rPr lang="en-US" b="1" dirty="0">
                <a:latin typeface="Century Gothic" panose="020B0502020202020204" pitchFamily="34" charset="0"/>
              </a:rPr>
              <a:t>Media relations </a:t>
            </a:r>
            <a:r>
              <a:rPr lang="en-US" dirty="0">
                <a:latin typeface="Century Gothic" panose="020B0502020202020204" pitchFamily="34" charset="0"/>
              </a:rPr>
              <a:t>will help us get our messages out into the wider public consciousness, and gives you the chance to inform them about what you do, why you do it, and why you're the best at what you do</a:t>
            </a:r>
            <a:endParaRPr lang="en-ZA" dirty="0">
              <a:latin typeface="Century Gothic" panose="020B0502020202020204" pitchFamily="34" charset="0"/>
            </a:endParaRPr>
          </a:p>
        </p:txBody>
      </p:sp>
      <p:sp>
        <p:nvSpPr>
          <p:cNvPr id="14" name="TextBox 13">
            <a:extLst>
              <a:ext uri="{FF2B5EF4-FFF2-40B4-BE49-F238E27FC236}">
                <a16:creationId xmlns:a16="http://schemas.microsoft.com/office/drawing/2014/main" id="{1B24C03D-1B5C-61C3-EE64-F4A882AD4639}"/>
              </a:ext>
            </a:extLst>
          </p:cNvPr>
          <p:cNvSpPr txBox="1"/>
          <p:nvPr/>
        </p:nvSpPr>
        <p:spPr>
          <a:xfrm>
            <a:off x="7578988" y="796008"/>
            <a:ext cx="4379260" cy="2308324"/>
          </a:xfrm>
          <a:prstGeom prst="rect">
            <a:avLst/>
          </a:prstGeom>
          <a:noFill/>
        </p:spPr>
        <p:txBody>
          <a:bodyPr wrap="square" rtlCol="0">
            <a:spAutoFit/>
          </a:bodyPr>
          <a:lstStyle/>
          <a:p>
            <a:r>
              <a:rPr lang="en-US" b="1" dirty="0">
                <a:latin typeface="Century Gothic" panose="020B0502020202020204" pitchFamily="34" charset="0"/>
              </a:rPr>
              <a:t>Marketing </a:t>
            </a:r>
            <a:r>
              <a:rPr lang="en-US" dirty="0">
                <a:latin typeface="Century Gothic" panose="020B0502020202020204" pitchFamily="34" charset="0"/>
              </a:rPr>
              <a:t>makes the audience aware of AGOA and Forum, engages them, and subtle helps them to buy into an idea of AGOA. </a:t>
            </a:r>
            <a:r>
              <a:rPr lang="en-US" b="1" dirty="0">
                <a:latin typeface="Century Gothic" panose="020B0502020202020204" pitchFamily="34" charset="0"/>
              </a:rPr>
              <a:t>Branding</a:t>
            </a:r>
            <a:r>
              <a:rPr lang="en-US" dirty="0">
                <a:latin typeface="Century Gothic" panose="020B0502020202020204" pitchFamily="34" charset="0"/>
              </a:rPr>
              <a:t> gives the Forum an identity, makes is memorable. </a:t>
            </a:r>
            <a:r>
              <a:rPr lang="en-US" b="1" dirty="0">
                <a:latin typeface="Century Gothic" panose="020B0502020202020204" pitchFamily="34" charset="0"/>
              </a:rPr>
              <a:t>Advertising</a:t>
            </a:r>
            <a:r>
              <a:rPr lang="en-US" dirty="0">
                <a:latin typeface="Century Gothic" panose="020B0502020202020204" pitchFamily="34" charset="0"/>
              </a:rPr>
              <a:t> helps you reach the right audience with positive, targeted messaging</a:t>
            </a:r>
            <a:endParaRPr lang="en-ZA" dirty="0">
              <a:latin typeface="Century Gothic" panose="020B0502020202020204" pitchFamily="34" charset="0"/>
            </a:endParaRPr>
          </a:p>
        </p:txBody>
      </p:sp>
      <p:sp>
        <p:nvSpPr>
          <p:cNvPr id="15" name="Title 1">
            <a:extLst>
              <a:ext uri="{FF2B5EF4-FFF2-40B4-BE49-F238E27FC236}">
                <a16:creationId xmlns:a16="http://schemas.microsoft.com/office/drawing/2014/main" id="{503BA132-25B7-C3B6-8EBF-5E4EBDA0EEE2}"/>
              </a:ext>
            </a:extLst>
          </p:cNvPr>
          <p:cNvSpPr txBox="1">
            <a:spLocks/>
          </p:cNvSpPr>
          <p:nvPr/>
        </p:nvSpPr>
        <p:spPr>
          <a:xfrm>
            <a:off x="0" y="1"/>
            <a:ext cx="12191999" cy="56956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solidFill>
                  <a:prstClr val="black"/>
                </a:solidFill>
              </a:rPr>
              <a:t>COMMUCATION APPROACH</a:t>
            </a:r>
            <a:endParaRPr kumimoji="0" lang="en-ZA" b="1" i="0" u="none" strike="noStrike" kern="1200" cap="small" spc="0" normalizeH="0" baseline="0" noProof="0" dirty="0">
              <a:ln>
                <a:noFill/>
              </a:ln>
              <a:solidFill>
                <a:prstClr val="black"/>
              </a:solidFill>
              <a:effectLst/>
              <a:uLnTx/>
              <a:uFillTx/>
              <a:latin typeface="Trebuchet MS" pitchFamily="34" charset="0"/>
              <a:ea typeface="+mj-ea"/>
              <a:cs typeface="+mj-cs"/>
            </a:endParaRPr>
          </a:p>
        </p:txBody>
      </p:sp>
    </p:spTree>
    <p:extLst>
      <p:ext uri="{BB962C8B-B14F-4D97-AF65-F5344CB8AC3E}">
        <p14:creationId xmlns:p14="http://schemas.microsoft.com/office/powerpoint/2010/main" val="35887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A461AA-3358-EA53-7372-90D1FA06466D}"/>
              </a:ext>
            </a:extLst>
          </p:cNvPr>
          <p:cNvSpPr txBox="1">
            <a:spLocks/>
          </p:cNvSpPr>
          <p:nvPr/>
        </p:nvSpPr>
        <p:spPr>
          <a:xfrm>
            <a:off x="134133" y="0"/>
            <a:ext cx="10972800" cy="70609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sz="2400" cap="small" dirty="0">
                <a:solidFill>
                  <a:prstClr val="black"/>
                </a:solidFill>
              </a:rPr>
              <a:t> </a:t>
            </a:r>
            <a:endParaRPr kumimoji="0" lang="en-ZA" sz="2400" b="1" i="0" u="none" strike="noStrike" kern="1200" cap="small" spc="0" normalizeH="0" baseline="0" noProof="0" dirty="0">
              <a:ln>
                <a:noFill/>
              </a:ln>
              <a:solidFill>
                <a:prstClr val="black"/>
              </a:solidFill>
              <a:effectLst/>
              <a:uLnTx/>
              <a:uFillTx/>
              <a:latin typeface="Trebuchet MS" pitchFamily="34" charset="0"/>
              <a:ea typeface="+mj-ea"/>
              <a:cs typeface="+mj-cs"/>
            </a:endParaRPr>
          </a:p>
        </p:txBody>
      </p:sp>
      <p:sp>
        <p:nvSpPr>
          <p:cNvPr id="6" name="Slide Number Placeholder 7">
            <a:extLst>
              <a:ext uri="{FF2B5EF4-FFF2-40B4-BE49-F238E27FC236}">
                <a16:creationId xmlns:a16="http://schemas.microsoft.com/office/drawing/2014/main" id="{4AC0A5EE-4E75-0753-4F38-012B93871013}"/>
              </a:ext>
            </a:extLst>
          </p:cNvPr>
          <p:cNvSpPr>
            <a:spLocks noGrp="1"/>
          </p:cNvSpPr>
          <p:nvPr>
            <p:ph type="sldNum" sz="quarter" idx="12"/>
          </p:nvPr>
        </p:nvSpPr>
        <p:spPr>
          <a:xfrm>
            <a:off x="8610600" y="6356350"/>
            <a:ext cx="2743200" cy="365125"/>
          </a:xfrm>
        </p:spPr>
        <p:txBody>
          <a:bodyPr/>
          <a:lstStyle/>
          <a:p>
            <a:fld id="{8DB42BFE-C1B9-4C01-A3F0-4880CC04B92D}" type="slidenum">
              <a:rPr lang="en-ZA" smtClean="0"/>
              <a:t>13</a:t>
            </a:fld>
            <a:endParaRPr lang="en-ZA"/>
          </a:p>
        </p:txBody>
      </p:sp>
      <p:sp>
        <p:nvSpPr>
          <p:cNvPr id="7" name="Content Placeholder 2">
            <a:extLst>
              <a:ext uri="{FF2B5EF4-FFF2-40B4-BE49-F238E27FC236}">
                <a16:creationId xmlns:a16="http://schemas.microsoft.com/office/drawing/2014/main" id="{5CE8A998-2EAC-C8DA-4CB8-F30403ECFFA8}"/>
              </a:ext>
            </a:extLst>
          </p:cNvPr>
          <p:cNvSpPr txBox="1">
            <a:spLocks/>
          </p:cNvSpPr>
          <p:nvPr/>
        </p:nvSpPr>
        <p:spPr>
          <a:xfrm>
            <a:off x="390906" y="2215400"/>
            <a:ext cx="3293364"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US"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Toolkit </a:t>
            </a:r>
          </a:p>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US"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Engagements with media houses</a:t>
            </a:r>
          </a:p>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US"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Media accreditation &amp; advisory  </a:t>
            </a:r>
          </a:p>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lang="en-US" sz="1800" dirty="0">
                <a:solidFill>
                  <a:sysClr val="windowText" lastClr="000000"/>
                </a:solidFill>
              </a:rPr>
              <a:t>Media briefing state of readiness</a:t>
            </a:r>
          </a:p>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US"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Stakeholder engagements </a:t>
            </a:r>
          </a:p>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US"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Video Production showcasing opportunities of investment</a:t>
            </a:r>
          </a:p>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US"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Advisories and Statements</a:t>
            </a:r>
          </a:p>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US"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Opinion Editorial Pieces</a:t>
            </a:r>
          </a:p>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US"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Daily Media Monitoring</a:t>
            </a:r>
            <a:endParaRPr kumimoji="0" lang="en-ZA"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endParaRPr>
          </a:p>
        </p:txBody>
      </p:sp>
      <p:sp>
        <p:nvSpPr>
          <p:cNvPr id="8" name="Content Placeholder 2">
            <a:extLst>
              <a:ext uri="{FF2B5EF4-FFF2-40B4-BE49-F238E27FC236}">
                <a16:creationId xmlns:a16="http://schemas.microsoft.com/office/drawing/2014/main" id="{86E6B154-1CAD-5CF8-ED4E-405D4F23DCEF}"/>
              </a:ext>
            </a:extLst>
          </p:cNvPr>
          <p:cNvSpPr txBox="1">
            <a:spLocks/>
          </p:cNvSpPr>
          <p:nvPr/>
        </p:nvSpPr>
        <p:spPr>
          <a:xfrm>
            <a:off x="4084321" y="2187062"/>
            <a:ext cx="3468624"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US"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Interviews/Briefings/Press Statements </a:t>
            </a:r>
          </a:p>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US"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Press Releases and Opinion Pieces</a:t>
            </a:r>
          </a:p>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US"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Media Hub</a:t>
            </a:r>
          </a:p>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US"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Live Coverage Forum of Meetings</a:t>
            </a:r>
          </a:p>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US"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Social Media Uploads </a:t>
            </a:r>
          </a:p>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US"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Websites (to be populated with information)</a:t>
            </a:r>
            <a:endParaRPr kumimoji="0" lang="en-ZA"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endParaRPr>
          </a:p>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ZA"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Presidential Statement Post </a:t>
            </a:r>
            <a:r>
              <a:rPr kumimoji="0" lang="en-ZA" sz="1800" b="0" i="0" u="none" strike="noStrike" kern="1200" cap="none" spc="0" normalizeH="0" baseline="0" noProof="0" dirty="0" err="1">
                <a:ln>
                  <a:noFill/>
                </a:ln>
                <a:solidFill>
                  <a:sysClr val="windowText" lastClr="000000"/>
                </a:solidFill>
                <a:effectLst/>
                <a:uLnTx/>
                <a:uFillTx/>
                <a:latin typeface="Trebuchet MS" pitchFamily="34" charset="0"/>
                <a:ea typeface="+mn-ea"/>
                <a:cs typeface="+mn-cs"/>
              </a:rPr>
              <a:t>Post</a:t>
            </a:r>
            <a:r>
              <a:rPr kumimoji="0" lang="en-ZA"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 Forum/Newsletter</a:t>
            </a:r>
          </a:p>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US"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Daily Media Monitoring</a:t>
            </a:r>
          </a:p>
        </p:txBody>
      </p:sp>
      <p:sp>
        <p:nvSpPr>
          <p:cNvPr id="9" name="Content Placeholder 2">
            <a:extLst>
              <a:ext uri="{FF2B5EF4-FFF2-40B4-BE49-F238E27FC236}">
                <a16:creationId xmlns:a16="http://schemas.microsoft.com/office/drawing/2014/main" id="{BDD19620-87AB-C815-4C46-858AF68D221A}"/>
              </a:ext>
            </a:extLst>
          </p:cNvPr>
          <p:cNvSpPr txBox="1">
            <a:spLocks/>
          </p:cNvSpPr>
          <p:nvPr/>
        </p:nvSpPr>
        <p:spPr>
          <a:xfrm>
            <a:off x="8107680" y="2215399"/>
            <a:ext cx="334975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ZA"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Media briefing on the post Forum</a:t>
            </a:r>
          </a:p>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ZA"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Media monitoring evaluation</a:t>
            </a:r>
          </a:p>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ZA"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Post evaluation meeting </a:t>
            </a:r>
            <a:endParaRPr kumimoji="0" lang="en-US"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endParaRPr>
          </a:p>
          <a:p>
            <a:pPr marL="342900" marR="0" lvl="0" indent="-342900" algn="l" defTabSz="914400" rtl="0" eaLnBrk="1" fontAlgn="t" latinLnBrk="0" hangingPunct="1">
              <a:lnSpc>
                <a:spcPct val="90000"/>
              </a:lnSpc>
              <a:spcBef>
                <a:spcPct val="20000"/>
              </a:spcBef>
              <a:spcAft>
                <a:spcPct val="0"/>
              </a:spcAft>
              <a:buClrTx/>
              <a:buSzPct val="100000"/>
              <a:buFont typeface="Trebuchet MS" pitchFamily="34" charset="0"/>
              <a:buChar char="●"/>
              <a:tabLst>
                <a:tab pos="1026795" algn="l"/>
              </a:tabLst>
              <a:defRPr/>
            </a:pPr>
            <a:r>
              <a:rPr kumimoji="0" lang="en-US" sz="1800" b="0" i="0" u="none" strike="noStrike" kern="1200" cap="none" spc="0" normalizeH="0" baseline="0" noProof="0" dirty="0">
                <a:ln>
                  <a:noFill/>
                </a:ln>
                <a:solidFill>
                  <a:sysClr val="windowText" lastClr="000000"/>
                </a:solidFill>
                <a:effectLst/>
                <a:uLnTx/>
                <a:uFillTx/>
                <a:latin typeface="Trebuchet MS" pitchFamily="34" charset="0"/>
                <a:ea typeface="+mn-ea"/>
                <a:cs typeface="+mn-cs"/>
              </a:rPr>
              <a:t>Report Consolidation</a:t>
            </a:r>
          </a:p>
        </p:txBody>
      </p:sp>
      <p:sp>
        <p:nvSpPr>
          <p:cNvPr id="10" name="TextBox 9">
            <a:extLst>
              <a:ext uri="{FF2B5EF4-FFF2-40B4-BE49-F238E27FC236}">
                <a16:creationId xmlns:a16="http://schemas.microsoft.com/office/drawing/2014/main" id="{D254D99D-4F49-7117-94DD-6E9874B8F17C}"/>
              </a:ext>
            </a:extLst>
          </p:cNvPr>
          <p:cNvSpPr txBox="1"/>
          <p:nvPr/>
        </p:nvSpPr>
        <p:spPr>
          <a:xfrm>
            <a:off x="390906" y="1341338"/>
            <a:ext cx="3246120" cy="369332"/>
          </a:xfrm>
          <a:prstGeom prst="rect">
            <a:avLst/>
          </a:prstGeom>
          <a:solidFill>
            <a:schemeClr val="accent6">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solidFill>
                  <a:schemeClr val="bg1"/>
                </a:solidFill>
                <a:latin typeface="Trebuchet MS" panose="020B0603020202020204"/>
                <a:cs typeface="Arial" panose="020B0604020202020204" pitchFamily="34" charset="0"/>
              </a:rPr>
              <a:t>Pre  the Forum</a:t>
            </a:r>
          </a:p>
        </p:txBody>
      </p:sp>
      <p:sp>
        <p:nvSpPr>
          <p:cNvPr id="11" name="TextBox 10">
            <a:extLst>
              <a:ext uri="{FF2B5EF4-FFF2-40B4-BE49-F238E27FC236}">
                <a16:creationId xmlns:a16="http://schemas.microsoft.com/office/drawing/2014/main" id="{2AE13CA8-D768-EC25-D38A-ED50F408A041}"/>
              </a:ext>
            </a:extLst>
          </p:cNvPr>
          <p:cNvSpPr txBox="1"/>
          <p:nvPr/>
        </p:nvSpPr>
        <p:spPr>
          <a:xfrm>
            <a:off x="8221980" y="1289676"/>
            <a:ext cx="3121152" cy="369332"/>
          </a:xfrm>
          <a:prstGeom prst="rect">
            <a:avLst/>
          </a:prstGeom>
          <a:solidFill>
            <a:schemeClr val="accent6">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solidFill>
                  <a:schemeClr val="bg1"/>
                </a:solidFill>
                <a:latin typeface="Trebuchet MS" panose="020B0603020202020204"/>
                <a:cs typeface="Arial" panose="020B0604020202020204" pitchFamily="34" charset="0"/>
              </a:rPr>
              <a:t>Post the Forum</a:t>
            </a:r>
          </a:p>
        </p:txBody>
      </p:sp>
      <p:sp>
        <p:nvSpPr>
          <p:cNvPr id="12" name="TextBox 11">
            <a:extLst>
              <a:ext uri="{FF2B5EF4-FFF2-40B4-BE49-F238E27FC236}">
                <a16:creationId xmlns:a16="http://schemas.microsoft.com/office/drawing/2014/main" id="{16774D8C-76C9-E143-2715-DB373EACBCE5}"/>
              </a:ext>
            </a:extLst>
          </p:cNvPr>
          <p:cNvSpPr txBox="1"/>
          <p:nvPr/>
        </p:nvSpPr>
        <p:spPr>
          <a:xfrm>
            <a:off x="4272915" y="1289676"/>
            <a:ext cx="3246120" cy="341632"/>
          </a:xfrm>
          <a:prstGeom prst="rect">
            <a:avLst/>
          </a:prstGeom>
          <a:solidFill>
            <a:schemeClr val="accent6">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90000"/>
              </a:lnSpc>
              <a:spcBef>
                <a:spcPts val="1000"/>
              </a:spcBef>
            </a:pPr>
            <a:r>
              <a:rPr lang="en-US" b="1" dirty="0">
                <a:solidFill>
                  <a:schemeClr val="bg1"/>
                </a:solidFill>
                <a:latin typeface="Trebuchet MS" panose="020B0603020202020204"/>
                <a:cs typeface="Arial" panose="020B0604020202020204" pitchFamily="34" charset="0"/>
              </a:rPr>
              <a:t>During the Forum</a:t>
            </a:r>
          </a:p>
        </p:txBody>
      </p:sp>
      <p:sp>
        <p:nvSpPr>
          <p:cNvPr id="13" name="Title 1">
            <a:extLst>
              <a:ext uri="{FF2B5EF4-FFF2-40B4-BE49-F238E27FC236}">
                <a16:creationId xmlns:a16="http://schemas.microsoft.com/office/drawing/2014/main" id="{C01BA9EB-8F63-7D89-05F0-80DC1634B8D7}"/>
              </a:ext>
            </a:extLst>
          </p:cNvPr>
          <p:cNvSpPr txBox="1">
            <a:spLocks/>
          </p:cNvSpPr>
          <p:nvPr/>
        </p:nvSpPr>
        <p:spPr>
          <a:xfrm>
            <a:off x="0" y="1"/>
            <a:ext cx="12191999" cy="528918"/>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solidFill>
                  <a:prstClr val="black"/>
                </a:solidFill>
              </a:rPr>
              <a:t>COMMUCATION PHASES </a:t>
            </a:r>
            <a:endParaRPr kumimoji="0" lang="en-ZA" b="1" i="0" u="none" strike="noStrike" kern="1200" cap="small" spc="0" normalizeH="0" baseline="0" noProof="0" dirty="0">
              <a:ln>
                <a:noFill/>
              </a:ln>
              <a:solidFill>
                <a:prstClr val="black"/>
              </a:solidFill>
              <a:effectLst/>
              <a:uLnTx/>
              <a:uFillTx/>
              <a:latin typeface="Trebuchet MS" pitchFamily="34" charset="0"/>
              <a:ea typeface="+mj-ea"/>
              <a:cs typeface="+mj-cs"/>
            </a:endParaRPr>
          </a:p>
        </p:txBody>
      </p:sp>
    </p:spTree>
    <p:extLst>
      <p:ext uri="{BB962C8B-B14F-4D97-AF65-F5344CB8AC3E}">
        <p14:creationId xmlns:p14="http://schemas.microsoft.com/office/powerpoint/2010/main" val="4048158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BBA56FE7-88D3-22C1-57DA-3EB1EDA8910F}"/>
              </a:ext>
            </a:extLst>
          </p:cNvPr>
          <p:cNvSpPr>
            <a:spLocks noGrp="1"/>
          </p:cNvSpPr>
          <p:nvPr>
            <p:ph type="sldNum" sz="quarter" idx="12"/>
          </p:nvPr>
        </p:nvSpPr>
        <p:spPr>
          <a:xfrm>
            <a:off x="8610600" y="6356350"/>
            <a:ext cx="2743200" cy="365125"/>
          </a:xfrm>
        </p:spPr>
        <p:txBody>
          <a:bodyPr/>
          <a:lstStyle/>
          <a:p>
            <a:fld id="{8DB42BFE-C1B9-4C01-A3F0-4880CC04B92D}" type="slidenum">
              <a:rPr lang="en-ZA" smtClean="0"/>
              <a:t>14</a:t>
            </a:fld>
            <a:endParaRPr lang="en-ZA"/>
          </a:p>
        </p:txBody>
      </p:sp>
      <p:sp>
        <p:nvSpPr>
          <p:cNvPr id="6" name="TextBox 5">
            <a:extLst>
              <a:ext uri="{FF2B5EF4-FFF2-40B4-BE49-F238E27FC236}">
                <a16:creationId xmlns:a16="http://schemas.microsoft.com/office/drawing/2014/main" id="{2194F952-D7D2-3CE0-3ED3-C8963771EC1F}"/>
              </a:ext>
            </a:extLst>
          </p:cNvPr>
          <p:cNvSpPr txBox="1"/>
          <p:nvPr/>
        </p:nvSpPr>
        <p:spPr>
          <a:xfrm>
            <a:off x="134470" y="562655"/>
            <a:ext cx="11923059" cy="5909310"/>
          </a:xfrm>
          <a:prstGeom prst="rect">
            <a:avLst/>
          </a:prstGeom>
          <a:noFill/>
        </p:spPr>
        <p:txBody>
          <a:bodyPr wrap="square">
            <a:spAutoFit/>
          </a:bodyPr>
          <a:lstStyle/>
          <a:p>
            <a:pPr algn="ctr"/>
            <a:endParaRPr lang="en-US" b="1" dirty="0">
              <a:latin typeface="Century Gothic" panose="020B0502020202020204" pitchFamily="34" charset="0"/>
            </a:endParaRPr>
          </a:p>
          <a:p>
            <a:pPr algn="ctr"/>
            <a:r>
              <a:rPr lang="en-US" b="1" dirty="0">
                <a:latin typeface="Trebuchet MS" panose="020B0603020202020204" pitchFamily="34" charset="0"/>
              </a:rPr>
              <a:t>CONTENT</a:t>
            </a:r>
          </a:p>
          <a:p>
            <a:endParaRPr lang="en-US" dirty="0">
              <a:latin typeface="Trebuchet MS" panose="020B0603020202020204" pitchFamily="34" charset="0"/>
            </a:endParaRPr>
          </a:p>
          <a:p>
            <a:pPr marL="285750" indent="-285750">
              <a:buFont typeface="Wingdings" panose="05000000000000000000" pitchFamily="2" charset="2"/>
              <a:buChar char="v"/>
            </a:pPr>
            <a:r>
              <a:rPr lang="en-US" dirty="0">
                <a:latin typeface="Trebuchet MS" panose="020B0603020202020204" pitchFamily="34" charset="0"/>
              </a:rPr>
              <a:t>Develop an integrated communication strategy.</a:t>
            </a:r>
          </a:p>
          <a:p>
            <a:pPr marL="285750" indent="-285750">
              <a:buFont typeface="Wingdings" panose="05000000000000000000" pitchFamily="2" charset="2"/>
              <a:buChar char="v"/>
            </a:pPr>
            <a:endParaRPr lang="en-US" dirty="0">
              <a:latin typeface="Trebuchet MS" panose="020B0603020202020204" pitchFamily="34" charset="0"/>
            </a:endParaRPr>
          </a:p>
          <a:p>
            <a:pPr marL="285750" indent="-285750">
              <a:buFont typeface="Wingdings" panose="05000000000000000000" pitchFamily="2" charset="2"/>
              <a:buChar char="v"/>
            </a:pPr>
            <a:r>
              <a:rPr lang="en-US" dirty="0">
                <a:latin typeface="Trebuchet MS" panose="020B0603020202020204" pitchFamily="34" charset="0"/>
              </a:rPr>
              <a:t>The communication strategy will integrate the content, media, marketing, digital, safety and security; and crisis communication plan. </a:t>
            </a:r>
          </a:p>
          <a:p>
            <a:endParaRPr lang="en-US" dirty="0">
              <a:latin typeface="Trebuchet MS" panose="020B0603020202020204" pitchFamily="34" charset="0"/>
            </a:endParaRPr>
          </a:p>
          <a:p>
            <a:pPr marL="285750" indent="-285750">
              <a:buFont typeface="Wingdings" panose="05000000000000000000" pitchFamily="2" charset="2"/>
              <a:buChar char="v"/>
            </a:pPr>
            <a:r>
              <a:rPr lang="en-US" b="1" dirty="0">
                <a:latin typeface="Trebuchet MS" panose="020B0603020202020204" pitchFamily="34" charset="0"/>
              </a:rPr>
              <a:t>Develop toolkit: </a:t>
            </a:r>
          </a:p>
          <a:p>
            <a:pPr marL="285750" indent="-285750">
              <a:buFont typeface="Wingdings" panose="05000000000000000000" pitchFamily="2" charset="2"/>
              <a:buChar char="ü"/>
            </a:pPr>
            <a:r>
              <a:rPr lang="en-US" dirty="0">
                <a:latin typeface="Trebuchet MS" panose="020B0603020202020204" pitchFamily="34" charset="0"/>
              </a:rPr>
              <a:t>Fact Sheet content</a:t>
            </a:r>
          </a:p>
          <a:p>
            <a:pPr marL="285750" indent="-285750">
              <a:buFont typeface="Wingdings" panose="05000000000000000000" pitchFamily="2" charset="2"/>
              <a:buChar char="ü"/>
            </a:pPr>
            <a:r>
              <a:rPr lang="en-US" dirty="0">
                <a:latin typeface="Trebuchet MS" panose="020B0603020202020204" pitchFamily="34" charset="0"/>
              </a:rPr>
              <a:t>Q&amp;As content</a:t>
            </a:r>
          </a:p>
          <a:p>
            <a:pPr marL="285750" indent="-285750">
              <a:buFont typeface="Wingdings" panose="05000000000000000000" pitchFamily="2" charset="2"/>
              <a:buChar char="ü"/>
            </a:pPr>
            <a:r>
              <a:rPr lang="en-US" dirty="0">
                <a:latin typeface="Trebuchet MS" panose="020B0603020202020204" pitchFamily="34" charset="0"/>
              </a:rPr>
              <a:t>Benefits brochure content</a:t>
            </a:r>
          </a:p>
          <a:p>
            <a:pPr marL="285750" indent="-285750">
              <a:buFont typeface="Wingdings" panose="05000000000000000000" pitchFamily="2" charset="2"/>
              <a:buChar char="ü"/>
            </a:pPr>
            <a:r>
              <a:rPr lang="en-US" dirty="0">
                <a:latin typeface="Trebuchet MS" panose="020B0603020202020204" pitchFamily="34" charset="0"/>
              </a:rPr>
              <a:t>Welcome booklet content</a:t>
            </a:r>
          </a:p>
          <a:p>
            <a:pPr marL="285750" indent="-285750">
              <a:buFont typeface="Wingdings" panose="05000000000000000000" pitchFamily="2" charset="2"/>
              <a:buChar char="ü"/>
            </a:pPr>
            <a:r>
              <a:rPr lang="en-US" dirty="0">
                <a:latin typeface="Trebuchet MS" panose="020B0603020202020204" pitchFamily="34" charset="0"/>
              </a:rPr>
              <a:t>Media guide content</a:t>
            </a:r>
          </a:p>
          <a:p>
            <a:endParaRPr lang="en-US" dirty="0">
              <a:latin typeface="Trebuchet MS" panose="020B0603020202020204" pitchFamily="34" charset="0"/>
            </a:endParaRPr>
          </a:p>
          <a:p>
            <a:pPr marL="285750" indent="-285750">
              <a:buFont typeface="Wingdings" panose="05000000000000000000" pitchFamily="2" charset="2"/>
              <a:buChar char="v"/>
            </a:pPr>
            <a:r>
              <a:rPr lang="en-US" b="1" dirty="0">
                <a:latin typeface="Trebuchet MS" panose="020B0603020202020204" pitchFamily="34" charset="0"/>
              </a:rPr>
              <a:t>Develop content for digital assets:  </a:t>
            </a:r>
          </a:p>
          <a:p>
            <a:pPr marL="285750" indent="-285750">
              <a:buFont typeface="Wingdings" panose="05000000000000000000" pitchFamily="2" charset="2"/>
              <a:buChar char="ü"/>
            </a:pPr>
            <a:r>
              <a:rPr lang="en-US" dirty="0">
                <a:latin typeface="Trebuchet MS" panose="020B0603020202020204" pitchFamily="34" charset="0"/>
              </a:rPr>
              <a:t>Posters </a:t>
            </a:r>
          </a:p>
          <a:p>
            <a:pPr marL="285750" indent="-285750">
              <a:buFont typeface="Wingdings" panose="05000000000000000000" pitchFamily="2" charset="2"/>
              <a:buChar char="ü"/>
            </a:pPr>
            <a:r>
              <a:rPr lang="en-US" dirty="0">
                <a:latin typeface="Trebuchet MS" panose="020B0603020202020204" pitchFamily="34" charset="0"/>
              </a:rPr>
              <a:t>Banners and backdrop,</a:t>
            </a:r>
          </a:p>
          <a:p>
            <a:pPr marL="285750" indent="-285750">
              <a:buFont typeface="Wingdings" panose="05000000000000000000" pitchFamily="2" charset="2"/>
              <a:buChar char="ü"/>
            </a:pPr>
            <a:r>
              <a:rPr lang="en-US" dirty="0">
                <a:latin typeface="Trebuchet MS" panose="020B0603020202020204" pitchFamily="34" charset="0"/>
              </a:rPr>
              <a:t>Invitations and programmes</a:t>
            </a:r>
          </a:p>
          <a:p>
            <a:pPr marL="285750" indent="-285750">
              <a:buFont typeface="Wingdings" panose="05000000000000000000" pitchFamily="2" charset="2"/>
              <a:buChar char="ü"/>
            </a:pPr>
            <a:r>
              <a:rPr lang="en-US" dirty="0">
                <a:latin typeface="Trebuchet MS" panose="020B0603020202020204" pitchFamily="34" charset="0"/>
              </a:rPr>
              <a:t>logo applications</a:t>
            </a:r>
          </a:p>
          <a:p>
            <a:pPr marL="285750" indent="-285750">
              <a:buFont typeface="Wingdings" panose="05000000000000000000" pitchFamily="2" charset="2"/>
              <a:buChar char="ü"/>
            </a:pPr>
            <a:r>
              <a:rPr lang="en-US" dirty="0">
                <a:latin typeface="Trebuchet MS" panose="020B0603020202020204" pitchFamily="34" charset="0"/>
              </a:rPr>
              <a:t>infographics</a:t>
            </a:r>
          </a:p>
        </p:txBody>
      </p:sp>
      <p:sp>
        <p:nvSpPr>
          <p:cNvPr id="7" name="Title 1">
            <a:extLst>
              <a:ext uri="{FF2B5EF4-FFF2-40B4-BE49-F238E27FC236}">
                <a16:creationId xmlns:a16="http://schemas.microsoft.com/office/drawing/2014/main" id="{66906157-BBFB-795A-417C-BFC424556F70}"/>
              </a:ext>
            </a:extLst>
          </p:cNvPr>
          <p:cNvSpPr txBox="1">
            <a:spLocks/>
          </p:cNvSpPr>
          <p:nvPr/>
        </p:nvSpPr>
        <p:spPr>
          <a:xfrm>
            <a:off x="0" y="0"/>
            <a:ext cx="12191999" cy="484094"/>
          </a:xfrm>
          <a:prstGeom prst="rect">
            <a:avLst/>
          </a:prstGeom>
          <a:solidFill>
            <a:schemeClr val="accent6">
              <a:lumMod val="60000"/>
              <a:lumOff val="40000"/>
            </a:schemeClr>
          </a:solidFill>
        </p:spPr>
        <p:txBody>
          <a:bodyPr vert="horz" lIns="91440" tIns="45720" rIns="91440" bIns="45720" rtlCol="0" anchor="ctr">
            <a:normAutofit fontScale="92500" lnSpcReduction="10000"/>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solidFill>
                  <a:prstClr val="black"/>
                </a:solidFill>
              </a:rPr>
              <a:t>COMMUCATION PLAN </a:t>
            </a:r>
            <a:endParaRPr kumimoji="0" lang="en-ZA" b="1" i="0" u="none" strike="noStrike" kern="1200" cap="small" spc="0" normalizeH="0" baseline="0" noProof="0" dirty="0">
              <a:ln>
                <a:noFill/>
              </a:ln>
              <a:solidFill>
                <a:prstClr val="black"/>
              </a:solidFill>
              <a:effectLst/>
              <a:uLnTx/>
              <a:uFillTx/>
              <a:latin typeface="Trebuchet MS" pitchFamily="34" charset="0"/>
              <a:ea typeface="+mj-ea"/>
              <a:cs typeface="+mj-cs"/>
            </a:endParaRPr>
          </a:p>
        </p:txBody>
      </p:sp>
    </p:spTree>
    <p:extLst>
      <p:ext uri="{BB962C8B-B14F-4D97-AF65-F5344CB8AC3E}">
        <p14:creationId xmlns:p14="http://schemas.microsoft.com/office/powerpoint/2010/main" val="1528020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3E1C22-4E16-4AD1-2484-F113945B88E0}"/>
              </a:ext>
            </a:extLst>
          </p:cNvPr>
          <p:cNvSpPr txBox="1"/>
          <p:nvPr/>
        </p:nvSpPr>
        <p:spPr>
          <a:xfrm>
            <a:off x="80681" y="1183600"/>
            <a:ext cx="12030635" cy="5262979"/>
          </a:xfrm>
          <a:prstGeom prst="rect">
            <a:avLst/>
          </a:prstGeom>
          <a:noFill/>
        </p:spPr>
        <p:txBody>
          <a:bodyPr wrap="square">
            <a:spAutoFit/>
          </a:bodyPr>
          <a:lstStyle/>
          <a:p>
            <a:pPr marL="285750" indent="-285750">
              <a:buFont typeface="Wingdings" panose="05000000000000000000" pitchFamily="2" charset="2"/>
              <a:buChar char="v"/>
            </a:pPr>
            <a:r>
              <a:rPr lang="en-US" sz="1600" dirty="0">
                <a:latin typeface="Trebuchet MS" panose="020B0603020202020204" pitchFamily="34" charset="0"/>
              </a:rPr>
              <a:t>A host broadcaster will be appointed for the Forum to provide clean SD and HD video as well as audio feed to the other broadcasters. </a:t>
            </a:r>
          </a:p>
          <a:p>
            <a:pPr marL="285750" indent="-285750">
              <a:buFont typeface="Wingdings" panose="05000000000000000000" pitchFamily="2" charset="2"/>
              <a:buChar char="v"/>
            </a:pPr>
            <a:r>
              <a:rPr lang="en-US" sz="1600" dirty="0">
                <a:latin typeface="Trebuchet MS" panose="020B0603020202020204" pitchFamily="34" charset="0"/>
              </a:rPr>
              <a:t>Media Centre – define technical and facility requirements, operation protocols, layout and personnel for the media centre and an ops room. </a:t>
            </a:r>
            <a:r>
              <a:rPr lang="en-US" sz="1600" dirty="0">
                <a:solidFill>
                  <a:srgbClr val="FF0000"/>
                </a:solidFill>
                <a:latin typeface="Trebuchet MS" panose="020B0603020202020204" pitchFamily="34" charset="0"/>
              </a:rPr>
              <a:t>(4 October 2023).</a:t>
            </a:r>
          </a:p>
          <a:p>
            <a:pPr marL="285750" indent="-285750">
              <a:buFont typeface="Wingdings" panose="05000000000000000000" pitchFamily="2" charset="2"/>
              <a:buChar char="v"/>
            </a:pPr>
            <a:r>
              <a:rPr lang="en-US" sz="1600" dirty="0">
                <a:latin typeface="Trebuchet MS" panose="020B0603020202020204" pitchFamily="34" charset="0"/>
              </a:rPr>
              <a:t>Medi tours – profile success stories of SA companies that have benefited from AGOA. </a:t>
            </a:r>
          </a:p>
          <a:p>
            <a:pPr marL="285750" indent="-285750">
              <a:buFont typeface="Wingdings" panose="05000000000000000000" pitchFamily="2" charset="2"/>
              <a:buChar char="v"/>
            </a:pPr>
            <a:r>
              <a:rPr lang="en-US" sz="1600" dirty="0">
                <a:latin typeface="Trebuchet MS" panose="020B0603020202020204" pitchFamily="34" charset="0"/>
              </a:rPr>
              <a:t>Issue media advisory calling for 300 media to register for the Forum.  </a:t>
            </a:r>
          </a:p>
          <a:p>
            <a:pPr marL="285750" indent="-285750">
              <a:buFont typeface="Wingdings" panose="05000000000000000000" pitchFamily="2" charset="2"/>
              <a:buChar char="v"/>
            </a:pPr>
            <a:r>
              <a:rPr lang="en-US" sz="1600" dirty="0">
                <a:latin typeface="Trebuchet MS" panose="020B0603020202020204" pitchFamily="34" charset="0"/>
              </a:rPr>
              <a:t>The current RSVPs reflect a variety of media. SSA has requested to have the list by </a:t>
            </a:r>
            <a:r>
              <a:rPr lang="en-US" sz="1600" dirty="0">
                <a:solidFill>
                  <a:srgbClr val="FF0000"/>
                </a:solidFill>
                <a:latin typeface="Trebuchet MS" panose="020B0603020202020204" pitchFamily="34" charset="0"/>
              </a:rPr>
              <a:t>(15 October 2023).</a:t>
            </a:r>
          </a:p>
          <a:p>
            <a:pPr marL="285750" indent="-285750">
              <a:buFont typeface="Wingdings" panose="05000000000000000000" pitchFamily="2" charset="2"/>
              <a:buChar char="v"/>
            </a:pPr>
            <a:r>
              <a:rPr lang="en-US" sz="1600" dirty="0">
                <a:latin typeface="Trebuchet MS" panose="020B0603020202020204" pitchFamily="34" charset="0"/>
              </a:rPr>
              <a:t>As per tradition within international forums, a distinction is made between Official Media and Private Media. Official Media are government officials travelling on diplomatic or official passports. They provide photography, video, social media and media liaison support to their delegations. </a:t>
            </a:r>
          </a:p>
          <a:p>
            <a:pPr marL="285750" indent="-285750">
              <a:buFont typeface="Wingdings" panose="05000000000000000000" pitchFamily="2" charset="2"/>
              <a:buChar char="v"/>
            </a:pPr>
            <a:r>
              <a:rPr lang="en-US" sz="1600" dirty="0">
                <a:latin typeface="Trebuchet MS" panose="020B0603020202020204" pitchFamily="34" charset="0"/>
              </a:rPr>
              <a:t>Official media will have different accreditation from that of the rest of the media, allowing them access to cover bilateral meetings and other official engagements where the rest of the media are not invited. </a:t>
            </a:r>
          </a:p>
          <a:p>
            <a:pPr marL="285750" indent="-285750">
              <a:buFont typeface="Wingdings" panose="05000000000000000000" pitchFamily="2" charset="2"/>
              <a:buChar char="v"/>
            </a:pPr>
            <a:r>
              <a:rPr lang="en-US" sz="1600" dirty="0">
                <a:latin typeface="Trebuchet MS" panose="020B0603020202020204" pitchFamily="34" charset="0"/>
              </a:rPr>
              <a:t>South African Official Media will comprise of a team from dtic, DIRCO and GCIS and will share their material with the rest of the media.</a:t>
            </a:r>
          </a:p>
          <a:p>
            <a:pPr marL="285750" indent="-285750">
              <a:buFont typeface="Wingdings" panose="05000000000000000000" pitchFamily="2" charset="2"/>
              <a:buChar char="v"/>
            </a:pPr>
            <a:r>
              <a:rPr lang="en-US" sz="1600" dirty="0">
                <a:latin typeface="Trebuchet MS" panose="020B0603020202020204" pitchFamily="34" charset="0"/>
              </a:rPr>
              <a:t>Access to media facilities will be available only to accredited media representatives and press officer. </a:t>
            </a:r>
          </a:p>
          <a:p>
            <a:pPr marL="285750" indent="-285750">
              <a:buFont typeface="Wingdings" panose="05000000000000000000" pitchFamily="2" charset="2"/>
              <a:buChar char="v"/>
            </a:pPr>
            <a:r>
              <a:rPr lang="en-US" sz="1600" dirty="0">
                <a:latin typeface="Trebuchet MS" panose="020B0603020202020204" pitchFamily="34" charset="0"/>
              </a:rPr>
              <a:t>A pooling system will be used for the Forum to assist with the management of the number of media in certain areas and taking into consideration space limitations</a:t>
            </a:r>
          </a:p>
          <a:p>
            <a:pPr marL="285750" indent="-285750">
              <a:buFont typeface="Wingdings" panose="05000000000000000000" pitchFamily="2" charset="2"/>
              <a:buChar char="v"/>
            </a:pPr>
            <a:r>
              <a:rPr lang="en-US" sz="1600" dirty="0">
                <a:latin typeface="Trebuchet MS" panose="020B0603020202020204" pitchFamily="34" charset="0"/>
              </a:rPr>
              <a:t>Arrange off-record media briefing to give context and messaging on AGOA.  (</a:t>
            </a:r>
            <a:r>
              <a:rPr lang="en-US" sz="1600" dirty="0">
                <a:solidFill>
                  <a:srgbClr val="FF0000"/>
                </a:solidFill>
                <a:latin typeface="Trebuchet MS" panose="020B0603020202020204" pitchFamily="34" charset="0"/>
              </a:rPr>
              <a:t>17 October 2023)</a:t>
            </a:r>
          </a:p>
          <a:p>
            <a:pPr marL="285750" indent="-285750">
              <a:buFont typeface="Wingdings" panose="05000000000000000000" pitchFamily="2" charset="2"/>
              <a:buChar char="v"/>
            </a:pPr>
            <a:r>
              <a:rPr lang="en-US" sz="1600" dirty="0">
                <a:latin typeface="Trebuchet MS" panose="020B0603020202020204" pitchFamily="34" charset="0"/>
              </a:rPr>
              <a:t>Host a state readiness and closing media briefings. </a:t>
            </a:r>
            <a:r>
              <a:rPr lang="en-US" sz="1600" dirty="0">
                <a:solidFill>
                  <a:srgbClr val="FF0000"/>
                </a:solidFill>
                <a:latin typeface="Trebuchet MS" panose="020B0603020202020204" pitchFamily="34" charset="0"/>
              </a:rPr>
              <a:t>(26 October 2023)</a:t>
            </a:r>
          </a:p>
          <a:p>
            <a:pPr marL="285750" indent="-285750">
              <a:buFont typeface="Wingdings" panose="05000000000000000000" pitchFamily="2" charset="2"/>
              <a:buChar char="v"/>
            </a:pPr>
            <a:r>
              <a:rPr lang="en-US" sz="1600" dirty="0">
                <a:latin typeface="Trebuchet MS" panose="020B0603020202020204" pitchFamily="34" charset="0"/>
              </a:rPr>
              <a:t>Host a welcome media cocktail party. </a:t>
            </a:r>
            <a:r>
              <a:rPr lang="en-US" sz="1600" dirty="0">
                <a:solidFill>
                  <a:srgbClr val="FF0000"/>
                </a:solidFill>
                <a:latin typeface="Trebuchet MS" panose="020B0603020202020204" pitchFamily="34" charset="0"/>
              </a:rPr>
              <a:t>(01 November 2023)</a:t>
            </a:r>
          </a:p>
          <a:p>
            <a:pPr marL="285750" indent="-285750">
              <a:buFont typeface="Wingdings" panose="05000000000000000000" pitchFamily="2" charset="2"/>
              <a:buChar char="v"/>
            </a:pPr>
            <a:r>
              <a:rPr lang="en-US" sz="1600" dirty="0">
                <a:latin typeface="Trebuchet MS" panose="020B0603020202020204" pitchFamily="34" charset="0"/>
              </a:rPr>
              <a:t>Host a Business Breakfast engagement. </a:t>
            </a:r>
            <a:r>
              <a:rPr lang="en-US" sz="1600" dirty="0">
                <a:solidFill>
                  <a:srgbClr val="FF0000"/>
                </a:solidFill>
                <a:latin typeface="Trebuchet MS" panose="020B0603020202020204" pitchFamily="34" charset="0"/>
              </a:rPr>
              <a:t>(26 October 2023)</a:t>
            </a:r>
          </a:p>
        </p:txBody>
      </p:sp>
      <p:sp>
        <p:nvSpPr>
          <p:cNvPr id="7" name="TextBox 6">
            <a:extLst>
              <a:ext uri="{FF2B5EF4-FFF2-40B4-BE49-F238E27FC236}">
                <a16:creationId xmlns:a16="http://schemas.microsoft.com/office/drawing/2014/main" id="{61D373FF-DD57-8B76-C431-350C582C8A65}"/>
              </a:ext>
            </a:extLst>
          </p:cNvPr>
          <p:cNvSpPr txBox="1"/>
          <p:nvPr/>
        </p:nvSpPr>
        <p:spPr>
          <a:xfrm>
            <a:off x="4204447" y="760179"/>
            <a:ext cx="3307977" cy="369332"/>
          </a:xfrm>
          <a:prstGeom prst="rect">
            <a:avLst/>
          </a:prstGeom>
          <a:noFill/>
        </p:spPr>
        <p:txBody>
          <a:bodyPr wrap="square" rtlCol="0">
            <a:spAutoFit/>
          </a:bodyPr>
          <a:lstStyle/>
          <a:p>
            <a:pPr algn="ctr"/>
            <a:r>
              <a:rPr lang="en-US" b="1" dirty="0">
                <a:latin typeface="Trebuchet MS" panose="020B0603020202020204" pitchFamily="34" charset="0"/>
              </a:rPr>
              <a:t>MEDIA LIAISON PLAN </a:t>
            </a:r>
            <a:endParaRPr lang="en-ZA" b="1" dirty="0">
              <a:latin typeface="Trebuchet MS" panose="020B0603020202020204" pitchFamily="34" charset="0"/>
            </a:endParaRPr>
          </a:p>
        </p:txBody>
      </p:sp>
      <p:sp>
        <p:nvSpPr>
          <p:cNvPr id="8" name="Title 1">
            <a:extLst>
              <a:ext uri="{FF2B5EF4-FFF2-40B4-BE49-F238E27FC236}">
                <a16:creationId xmlns:a16="http://schemas.microsoft.com/office/drawing/2014/main" id="{15A448B1-A0AD-D263-03E7-506A2765344E}"/>
              </a:ext>
            </a:extLst>
          </p:cNvPr>
          <p:cNvSpPr txBox="1">
            <a:spLocks/>
          </p:cNvSpPr>
          <p:nvPr/>
        </p:nvSpPr>
        <p:spPr>
          <a:xfrm>
            <a:off x="0" y="0"/>
            <a:ext cx="12191999" cy="706091"/>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solidFill>
                  <a:prstClr val="black"/>
                </a:solidFill>
              </a:rPr>
              <a:t>COMMUCATION PLAN </a:t>
            </a:r>
            <a:endParaRPr kumimoji="0" lang="en-ZA" b="1" i="0" u="none" strike="noStrike" kern="1200" cap="small" spc="0" normalizeH="0" baseline="0" noProof="0" dirty="0">
              <a:ln>
                <a:noFill/>
              </a:ln>
              <a:solidFill>
                <a:prstClr val="black"/>
              </a:solidFill>
              <a:effectLst/>
              <a:uLnTx/>
              <a:uFillTx/>
              <a:latin typeface="Trebuchet MS" pitchFamily="34" charset="0"/>
              <a:ea typeface="+mj-ea"/>
              <a:cs typeface="+mj-cs"/>
            </a:endParaRPr>
          </a:p>
        </p:txBody>
      </p:sp>
    </p:spTree>
    <p:extLst>
      <p:ext uri="{BB962C8B-B14F-4D97-AF65-F5344CB8AC3E}">
        <p14:creationId xmlns:p14="http://schemas.microsoft.com/office/powerpoint/2010/main" val="1681302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57953E2-92C2-9903-8E9F-7351FAADD763}"/>
              </a:ext>
            </a:extLst>
          </p:cNvPr>
          <p:cNvSpPr>
            <a:spLocks noGrp="1"/>
          </p:cNvSpPr>
          <p:nvPr>
            <p:ph type="sldNum" sz="quarter" idx="12"/>
          </p:nvPr>
        </p:nvSpPr>
        <p:spPr>
          <a:xfrm>
            <a:off x="8610600" y="6356350"/>
            <a:ext cx="2743200" cy="365125"/>
          </a:xfrm>
        </p:spPr>
        <p:txBody>
          <a:bodyPr/>
          <a:lstStyle/>
          <a:p>
            <a:fld id="{8DB42BFE-C1B9-4C01-A3F0-4880CC04B92D}" type="slidenum">
              <a:rPr lang="en-ZA" smtClean="0"/>
              <a:t>16</a:t>
            </a:fld>
            <a:endParaRPr lang="en-ZA" dirty="0"/>
          </a:p>
        </p:txBody>
      </p:sp>
      <p:sp>
        <p:nvSpPr>
          <p:cNvPr id="6" name="Title 1">
            <a:extLst>
              <a:ext uri="{FF2B5EF4-FFF2-40B4-BE49-F238E27FC236}">
                <a16:creationId xmlns:a16="http://schemas.microsoft.com/office/drawing/2014/main" id="{DC403AB6-DDD7-B3E5-3395-5FC44AB4E26B}"/>
              </a:ext>
            </a:extLst>
          </p:cNvPr>
          <p:cNvSpPr txBox="1">
            <a:spLocks/>
          </p:cNvSpPr>
          <p:nvPr/>
        </p:nvSpPr>
        <p:spPr>
          <a:xfrm>
            <a:off x="0" y="-34476"/>
            <a:ext cx="12191999" cy="457200"/>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t>COMMUCATION PLAN </a:t>
            </a:r>
            <a:endParaRPr kumimoji="0" lang="en-ZA" b="1" i="0" u="none" strike="noStrike" kern="1200" cap="small" spc="0" normalizeH="0" baseline="0" noProof="0" dirty="0">
              <a:ln>
                <a:noFill/>
              </a:ln>
              <a:effectLst/>
              <a:uLnTx/>
              <a:uFillTx/>
              <a:latin typeface="Trebuchet MS" pitchFamily="34" charset="0"/>
              <a:ea typeface="+mj-ea"/>
              <a:cs typeface="+mj-cs"/>
            </a:endParaRPr>
          </a:p>
        </p:txBody>
      </p:sp>
      <p:sp>
        <p:nvSpPr>
          <p:cNvPr id="7" name="TextBox 6">
            <a:extLst>
              <a:ext uri="{FF2B5EF4-FFF2-40B4-BE49-F238E27FC236}">
                <a16:creationId xmlns:a16="http://schemas.microsoft.com/office/drawing/2014/main" id="{E7365F3D-E60E-8881-69A0-B2B74D985896}"/>
              </a:ext>
            </a:extLst>
          </p:cNvPr>
          <p:cNvSpPr txBox="1"/>
          <p:nvPr/>
        </p:nvSpPr>
        <p:spPr>
          <a:xfrm>
            <a:off x="3258500" y="582931"/>
            <a:ext cx="5674997" cy="369332"/>
          </a:xfrm>
          <a:prstGeom prst="rect">
            <a:avLst/>
          </a:prstGeom>
          <a:noFill/>
        </p:spPr>
        <p:txBody>
          <a:bodyPr wrap="square" rtlCol="0">
            <a:spAutoFit/>
          </a:bodyPr>
          <a:lstStyle/>
          <a:p>
            <a:pPr algn="ctr"/>
            <a:r>
              <a:rPr lang="en-US" b="1" dirty="0">
                <a:latin typeface="Trebuchet MS" panose="020B0603020202020204" pitchFamily="34" charset="0"/>
              </a:rPr>
              <a:t>STRATEGIC EVENTS</a:t>
            </a:r>
            <a:endParaRPr lang="en-ZA" b="1" dirty="0">
              <a:latin typeface="Trebuchet MS" panose="020B0603020202020204" pitchFamily="34" charset="0"/>
            </a:endParaRPr>
          </a:p>
        </p:txBody>
      </p:sp>
      <p:sp>
        <p:nvSpPr>
          <p:cNvPr id="8" name="TextBox 7">
            <a:extLst>
              <a:ext uri="{FF2B5EF4-FFF2-40B4-BE49-F238E27FC236}">
                <a16:creationId xmlns:a16="http://schemas.microsoft.com/office/drawing/2014/main" id="{C2053C55-1510-4B26-F761-43CA56C076A0}"/>
              </a:ext>
            </a:extLst>
          </p:cNvPr>
          <p:cNvSpPr txBox="1"/>
          <p:nvPr/>
        </p:nvSpPr>
        <p:spPr>
          <a:xfrm>
            <a:off x="13277" y="1050859"/>
            <a:ext cx="6539924" cy="5628657"/>
          </a:xfrm>
          <a:prstGeom prst="rect">
            <a:avLst/>
          </a:prstGeom>
          <a:noFill/>
        </p:spPr>
        <p:txBody>
          <a:bodyPr wrap="square">
            <a:spAutoFit/>
          </a:bodyPr>
          <a:lstStyle/>
          <a:p>
            <a:pPr marL="285750" indent="-285750">
              <a:buFont typeface="Wingdings" panose="05000000000000000000" pitchFamily="2" charset="2"/>
              <a:buChar char="v"/>
            </a:pPr>
            <a:r>
              <a:rPr lang="en-US" sz="1400" b="1" dirty="0">
                <a:latin typeface="Trebuchet MS" panose="020B0603020202020204" pitchFamily="34" charset="0"/>
              </a:rPr>
              <a:t>Business Breakfast &amp; Media engagement </a:t>
            </a:r>
          </a:p>
          <a:p>
            <a:pPr marL="285750" lvl="1" indent="-285750">
              <a:lnSpc>
                <a:spcPct val="150000"/>
              </a:lnSpc>
              <a:spcAft>
                <a:spcPts val="800"/>
              </a:spcAft>
              <a:buFont typeface="Wingdings" panose="05000000000000000000" pitchFamily="2" charset="2"/>
              <a:buChar char="ü"/>
            </a:pPr>
            <a:r>
              <a:rPr lang="en-US" sz="1400" dirty="0">
                <a:latin typeface="Trebuchet MS" panose="020B0603020202020204" pitchFamily="34" charset="0"/>
              </a:rPr>
              <a:t>The hosting of Pre-AGOA Business Breakfast on the 24th of October 2023 has been proposed. </a:t>
            </a:r>
          </a:p>
          <a:p>
            <a:pPr marL="285750" lvl="1" indent="-285750">
              <a:lnSpc>
                <a:spcPct val="150000"/>
              </a:lnSpc>
              <a:spcAft>
                <a:spcPts val="800"/>
              </a:spcAft>
              <a:buFont typeface="Wingdings" panose="05000000000000000000" pitchFamily="2" charset="2"/>
              <a:buChar char="ü"/>
            </a:pPr>
            <a:r>
              <a:rPr lang="en-US" sz="1400" dirty="0">
                <a:latin typeface="Trebuchet MS" panose="020B0603020202020204" pitchFamily="34" charset="0"/>
              </a:rPr>
              <a:t>The purpose of the Business Breakfast is to give the companies an opportunity to engage with the Government on South Africa’s AGOA strategy.</a:t>
            </a:r>
          </a:p>
          <a:p>
            <a:pPr marL="285750" lvl="1" indent="-285750">
              <a:lnSpc>
                <a:spcPct val="150000"/>
              </a:lnSpc>
              <a:spcAft>
                <a:spcPts val="800"/>
              </a:spcAft>
              <a:buFont typeface="Wingdings" panose="05000000000000000000" pitchFamily="2" charset="2"/>
              <a:buChar char="ü"/>
            </a:pPr>
            <a:r>
              <a:rPr lang="en-US" sz="1400" dirty="0">
                <a:latin typeface="Trebuchet MS" panose="020B0603020202020204" pitchFamily="34" charset="0"/>
              </a:rPr>
              <a:t>The platform will also allow business to share the successes and challenges as well as discuss possible solutions to some of the constraints (if any) they may have.  </a:t>
            </a:r>
            <a:endParaRPr lang="en-ZA" sz="1400" dirty="0">
              <a:latin typeface="Trebuchet MS" panose="020B0603020202020204" pitchFamily="34" charset="0"/>
            </a:endParaRPr>
          </a:p>
          <a:p>
            <a:pPr marL="285750" lvl="1" indent="-285750">
              <a:lnSpc>
                <a:spcPct val="150000"/>
              </a:lnSpc>
              <a:spcAft>
                <a:spcPts val="800"/>
              </a:spcAft>
              <a:buFont typeface="Wingdings" panose="05000000000000000000" pitchFamily="2" charset="2"/>
              <a:buChar char="ü"/>
            </a:pPr>
            <a:r>
              <a:rPr lang="en-US" sz="1400" dirty="0">
                <a:latin typeface="Trebuchet MS" panose="020B0603020202020204" pitchFamily="34" charset="0"/>
              </a:rPr>
              <a:t>Platform will be leveraged to share country messaging on the AGOA Forum and encourage message alignment with business. This will encourage a Team SA approach and to ensure that partners adhere to a coherent and unified message that will assist in positively positioning the country.</a:t>
            </a:r>
            <a:endParaRPr lang="en-ZA" sz="1400" dirty="0">
              <a:latin typeface="Trebuchet MS" panose="020B0603020202020204" pitchFamily="34" charset="0"/>
            </a:endParaRPr>
          </a:p>
          <a:p>
            <a:pPr marL="285750" lvl="1" indent="-285750">
              <a:lnSpc>
                <a:spcPct val="150000"/>
              </a:lnSpc>
              <a:spcAft>
                <a:spcPts val="800"/>
              </a:spcAft>
              <a:buFont typeface="Wingdings" panose="05000000000000000000" pitchFamily="2" charset="2"/>
              <a:buChar char="ü"/>
            </a:pPr>
            <a:r>
              <a:rPr lang="en-US" sz="1400" b="1" dirty="0">
                <a:effectLst/>
                <a:latin typeface="Trebuchet MS" panose="020B0603020202020204" pitchFamily="34" charset="0"/>
                <a:ea typeface="Times New Roman" panose="02020603050405020304" pitchFamily="18" charset="0"/>
                <a:cs typeface="Arial" panose="020B0604020202020204" pitchFamily="34" charset="0"/>
              </a:rPr>
              <a:t>It is proposed that the session be hosted under Chatham House Rules to allow for free engagement. </a:t>
            </a:r>
          </a:p>
          <a:p>
            <a:pPr marL="285750" lvl="1" indent="-285750">
              <a:lnSpc>
                <a:spcPct val="150000"/>
              </a:lnSpc>
              <a:spcAft>
                <a:spcPts val="800"/>
              </a:spcAft>
              <a:buFont typeface="Wingdings" panose="05000000000000000000" pitchFamily="2" charset="2"/>
              <a:buChar char="ü"/>
            </a:pPr>
            <a:r>
              <a:rPr lang="en-US" sz="1400" b="1" dirty="0">
                <a:latin typeface="Trebuchet MS" panose="020B0603020202020204" pitchFamily="34" charset="0"/>
                <a:ea typeface="Times New Roman" panose="02020603050405020304" pitchFamily="18" charset="0"/>
                <a:cs typeface="Arial" panose="020B0604020202020204" pitchFamily="34" charset="0"/>
              </a:rPr>
              <a:t>Media would then be engaged in a post event briefing </a:t>
            </a:r>
            <a:endParaRPr lang="en-ZA" sz="1400" dirty="0">
              <a:effectLst/>
              <a:latin typeface="Trebuchet MS" panose="020B0603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9CB53927-8674-4397-2B25-01708BA514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26134" y="591783"/>
            <a:ext cx="4865866" cy="6266217"/>
          </a:xfrm>
          <a:prstGeom prst="rect">
            <a:avLst/>
          </a:prstGeom>
        </p:spPr>
      </p:pic>
    </p:spTree>
    <p:extLst>
      <p:ext uri="{BB962C8B-B14F-4D97-AF65-F5344CB8AC3E}">
        <p14:creationId xmlns:p14="http://schemas.microsoft.com/office/powerpoint/2010/main" val="3855917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57953E2-92C2-9903-8E9F-7351FAADD763}"/>
              </a:ext>
            </a:extLst>
          </p:cNvPr>
          <p:cNvSpPr>
            <a:spLocks noGrp="1"/>
          </p:cNvSpPr>
          <p:nvPr>
            <p:ph type="sldNum" sz="quarter" idx="12"/>
          </p:nvPr>
        </p:nvSpPr>
        <p:spPr>
          <a:xfrm>
            <a:off x="8610600" y="6356350"/>
            <a:ext cx="2743200" cy="365125"/>
          </a:xfrm>
        </p:spPr>
        <p:txBody>
          <a:bodyPr/>
          <a:lstStyle/>
          <a:p>
            <a:fld id="{8DB42BFE-C1B9-4C01-A3F0-4880CC04B92D}" type="slidenum">
              <a:rPr lang="en-ZA" smtClean="0"/>
              <a:t>17</a:t>
            </a:fld>
            <a:endParaRPr lang="en-ZA" dirty="0"/>
          </a:p>
        </p:txBody>
      </p:sp>
      <p:sp>
        <p:nvSpPr>
          <p:cNvPr id="6" name="Title 1">
            <a:extLst>
              <a:ext uri="{FF2B5EF4-FFF2-40B4-BE49-F238E27FC236}">
                <a16:creationId xmlns:a16="http://schemas.microsoft.com/office/drawing/2014/main" id="{DC403AB6-DDD7-B3E5-3395-5FC44AB4E26B}"/>
              </a:ext>
            </a:extLst>
          </p:cNvPr>
          <p:cNvSpPr txBox="1">
            <a:spLocks/>
          </p:cNvSpPr>
          <p:nvPr/>
        </p:nvSpPr>
        <p:spPr>
          <a:xfrm>
            <a:off x="0" y="-34476"/>
            <a:ext cx="12191999" cy="457200"/>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t>COMMUCATION PLAN </a:t>
            </a:r>
            <a:endParaRPr kumimoji="0" lang="en-ZA" b="1" i="0" u="none" strike="noStrike" kern="1200" cap="small" spc="0" normalizeH="0" baseline="0" noProof="0" dirty="0">
              <a:ln>
                <a:noFill/>
              </a:ln>
              <a:effectLst/>
              <a:uLnTx/>
              <a:uFillTx/>
              <a:latin typeface="Trebuchet MS" pitchFamily="34" charset="0"/>
              <a:ea typeface="+mj-ea"/>
              <a:cs typeface="+mj-cs"/>
            </a:endParaRPr>
          </a:p>
        </p:txBody>
      </p:sp>
      <p:sp>
        <p:nvSpPr>
          <p:cNvPr id="7" name="TextBox 6">
            <a:extLst>
              <a:ext uri="{FF2B5EF4-FFF2-40B4-BE49-F238E27FC236}">
                <a16:creationId xmlns:a16="http://schemas.microsoft.com/office/drawing/2014/main" id="{E7365F3D-E60E-8881-69A0-B2B74D985896}"/>
              </a:ext>
            </a:extLst>
          </p:cNvPr>
          <p:cNvSpPr txBox="1"/>
          <p:nvPr/>
        </p:nvSpPr>
        <p:spPr>
          <a:xfrm>
            <a:off x="3339182" y="591783"/>
            <a:ext cx="5674997" cy="369332"/>
          </a:xfrm>
          <a:prstGeom prst="rect">
            <a:avLst/>
          </a:prstGeom>
          <a:noFill/>
        </p:spPr>
        <p:txBody>
          <a:bodyPr wrap="square" rtlCol="0">
            <a:spAutoFit/>
          </a:bodyPr>
          <a:lstStyle/>
          <a:p>
            <a:pPr algn="ctr"/>
            <a:r>
              <a:rPr lang="en-US" b="1" dirty="0">
                <a:latin typeface="Trebuchet MS" panose="020B0603020202020204" pitchFamily="34" charset="0"/>
              </a:rPr>
              <a:t>STRATEGIC EVENTS</a:t>
            </a:r>
            <a:endParaRPr lang="en-ZA" b="1" dirty="0">
              <a:latin typeface="Trebuchet MS" panose="020B0603020202020204" pitchFamily="34" charset="0"/>
            </a:endParaRPr>
          </a:p>
        </p:txBody>
      </p:sp>
      <p:sp>
        <p:nvSpPr>
          <p:cNvPr id="10" name="TextBox 9">
            <a:extLst>
              <a:ext uri="{FF2B5EF4-FFF2-40B4-BE49-F238E27FC236}">
                <a16:creationId xmlns:a16="http://schemas.microsoft.com/office/drawing/2014/main" id="{294F57CD-3E44-8874-ABA3-6DA53CB28631}"/>
              </a:ext>
            </a:extLst>
          </p:cNvPr>
          <p:cNvSpPr txBox="1"/>
          <p:nvPr/>
        </p:nvSpPr>
        <p:spPr>
          <a:xfrm>
            <a:off x="-15736" y="776449"/>
            <a:ext cx="2671482" cy="5746638"/>
          </a:xfrm>
          <a:prstGeom prst="rect">
            <a:avLst/>
          </a:prstGeom>
          <a:noFill/>
        </p:spPr>
        <p:txBody>
          <a:bodyPr wrap="square">
            <a:spAutoFit/>
          </a:bodyPr>
          <a:lstStyle/>
          <a:p>
            <a:pPr marL="285750" indent="-285750">
              <a:buFont typeface="Wingdings" panose="05000000000000000000" pitchFamily="2" charset="2"/>
              <a:buChar char="v"/>
            </a:pPr>
            <a:r>
              <a:rPr lang="en-US" sz="1400" b="1" dirty="0">
                <a:latin typeface="Trebuchet MS" panose="020B0603020202020204" pitchFamily="34" charset="0"/>
              </a:rPr>
              <a:t>Media Welcome Cocktail </a:t>
            </a:r>
          </a:p>
          <a:p>
            <a:pPr marL="285750" lvl="1" indent="-285750">
              <a:lnSpc>
                <a:spcPct val="150000"/>
              </a:lnSpc>
              <a:spcAft>
                <a:spcPts val="800"/>
              </a:spcAft>
              <a:buFont typeface="Wingdings" panose="05000000000000000000" pitchFamily="2" charset="2"/>
              <a:buChar char="ü"/>
            </a:pPr>
            <a:r>
              <a:rPr lang="en-US" sz="1400" dirty="0">
                <a:latin typeface="Trebuchet MS" panose="020B0603020202020204" pitchFamily="34" charset="0"/>
              </a:rPr>
              <a:t>A Media Welcome Cocktail is being planned for the </a:t>
            </a:r>
            <a:r>
              <a:rPr lang="en-US" sz="1400" b="1" dirty="0">
                <a:latin typeface="Trebuchet MS" panose="020B0603020202020204" pitchFamily="34" charset="0"/>
              </a:rPr>
              <a:t>1st of November. </a:t>
            </a:r>
          </a:p>
          <a:p>
            <a:pPr marL="285750" lvl="1" indent="-285750">
              <a:lnSpc>
                <a:spcPct val="150000"/>
              </a:lnSpc>
              <a:spcAft>
                <a:spcPts val="800"/>
              </a:spcAft>
              <a:buFont typeface="Wingdings" panose="05000000000000000000" pitchFamily="2" charset="2"/>
              <a:buChar char="ü"/>
            </a:pPr>
            <a:r>
              <a:rPr lang="en-US" sz="1400" dirty="0">
                <a:latin typeface="Trebuchet MS" panose="020B0603020202020204" pitchFamily="34" charset="0"/>
              </a:rPr>
              <a:t>The purpose of the event will be to build enhanced relationships with media and positively position the country. </a:t>
            </a:r>
          </a:p>
          <a:p>
            <a:pPr marL="285750" lvl="1" indent="-285750">
              <a:lnSpc>
                <a:spcPct val="150000"/>
              </a:lnSpc>
              <a:spcAft>
                <a:spcPts val="800"/>
              </a:spcAft>
              <a:buFont typeface="Wingdings" panose="05000000000000000000" pitchFamily="2" charset="2"/>
              <a:buChar char="ü"/>
            </a:pPr>
            <a:r>
              <a:rPr lang="en-US" sz="1400" dirty="0">
                <a:latin typeface="Trebuchet MS" panose="020B0603020202020204" pitchFamily="34" charset="0"/>
              </a:rPr>
              <a:t>The aim is to also expose media to a strategic location in the city such as Constitutional Hill / Nelson Mandela Centre of Memory.</a:t>
            </a:r>
          </a:p>
          <a:p>
            <a:pPr marL="285750" lvl="1" indent="-285750">
              <a:lnSpc>
                <a:spcPct val="150000"/>
              </a:lnSpc>
              <a:spcAft>
                <a:spcPts val="800"/>
              </a:spcAft>
              <a:buFont typeface="Wingdings" panose="05000000000000000000" pitchFamily="2" charset="2"/>
              <a:buChar char="ü"/>
            </a:pPr>
            <a:r>
              <a:rPr lang="en-US" sz="1400" dirty="0">
                <a:latin typeface="Trebuchet MS" panose="020B0603020202020204" pitchFamily="34" charset="0"/>
              </a:rPr>
              <a:t>Platform will be leveraged to share country messaging on the AGOA Forum </a:t>
            </a:r>
          </a:p>
        </p:txBody>
      </p:sp>
      <p:pic>
        <p:nvPicPr>
          <p:cNvPr id="3" name="Picture 2">
            <a:extLst>
              <a:ext uri="{FF2B5EF4-FFF2-40B4-BE49-F238E27FC236}">
                <a16:creationId xmlns:a16="http://schemas.microsoft.com/office/drawing/2014/main" id="{6102C945-4624-482D-A675-C09E56FFE1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65209" y="961115"/>
            <a:ext cx="4792006" cy="2752166"/>
          </a:xfrm>
          <a:prstGeom prst="rect">
            <a:avLst/>
          </a:prstGeom>
        </p:spPr>
      </p:pic>
      <p:pic>
        <p:nvPicPr>
          <p:cNvPr id="11" name="Picture 10">
            <a:extLst>
              <a:ext uri="{FF2B5EF4-FFF2-40B4-BE49-F238E27FC236}">
                <a16:creationId xmlns:a16="http://schemas.microsoft.com/office/drawing/2014/main" id="{68478BFB-A209-9C0B-4D52-1AE0D987B5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272" y="4011485"/>
            <a:ext cx="4695482" cy="2737503"/>
          </a:xfrm>
          <a:prstGeom prst="rect">
            <a:avLst/>
          </a:prstGeom>
        </p:spPr>
      </p:pic>
      <p:pic>
        <p:nvPicPr>
          <p:cNvPr id="13" name="Picture 12">
            <a:extLst>
              <a:ext uri="{FF2B5EF4-FFF2-40B4-BE49-F238E27FC236}">
                <a16:creationId xmlns:a16="http://schemas.microsoft.com/office/drawing/2014/main" id="{12F574CB-3884-5FD5-5498-68652937B7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72423" y="4090656"/>
            <a:ext cx="4585172" cy="2579159"/>
          </a:xfrm>
          <a:prstGeom prst="rect">
            <a:avLst/>
          </a:prstGeom>
        </p:spPr>
      </p:pic>
      <p:pic>
        <p:nvPicPr>
          <p:cNvPr id="15" name="Picture 14">
            <a:extLst>
              <a:ext uri="{FF2B5EF4-FFF2-40B4-BE49-F238E27FC236}">
                <a16:creationId xmlns:a16="http://schemas.microsoft.com/office/drawing/2014/main" id="{A314E63A-B008-14F6-8E57-1AAC11D147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56833" y="1224607"/>
            <a:ext cx="4450734" cy="2488674"/>
          </a:xfrm>
          <a:prstGeom prst="rect">
            <a:avLst/>
          </a:prstGeom>
        </p:spPr>
      </p:pic>
    </p:spTree>
    <p:extLst>
      <p:ext uri="{BB962C8B-B14F-4D97-AF65-F5344CB8AC3E}">
        <p14:creationId xmlns:p14="http://schemas.microsoft.com/office/powerpoint/2010/main" val="60523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20EFC997-C12D-D01D-36B2-E673BA616DD6}"/>
              </a:ext>
            </a:extLst>
          </p:cNvPr>
          <p:cNvSpPr>
            <a:spLocks noGrp="1"/>
          </p:cNvSpPr>
          <p:nvPr>
            <p:ph type="sldNum" sz="quarter" idx="12"/>
          </p:nvPr>
        </p:nvSpPr>
        <p:spPr>
          <a:xfrm>
            <a:off x="8610600" y="6356350"/>
            <a:ext cx="2743200" cy="365125"/>
          </a:xfrm>
        </p:spPr>
        <p:txBody>
          <a:bodyPr/>
          <a:lstStyle/>
          <a:p>
            <a:fld id="{8DB42BFE-C1B9-4C01-A3F0-4880CC04B92D}" type="slidenum">
              <a:rPr lang="en-ZA" smtClean="0"/>
              <a:t>18</a:t>
            </a:fld>
            <a:endParaRPr lang="en-ZA"/>
          </a:p>
        </p:txBody>
      </p:sp>
      <p:sp>
        <p:nvSpPr>
          <p:cNvPr id="6" name="TextBox 5">
            <a:extLst>
              <a:ext uri="{FF2B5EF4-FFF2-40B4-BE49-F238E27FC236}">
                <a16:creationId xmlns:a16="http://schemas.microsoft.com/office/drawing/2014/main" id="{27476C52-749D-55AF-C402-1C28256A339A}"/>
              </a:ext>
            </a:extLst>
          </p:cNvPr>
          <p:cNvSpPr txBox="1"/>
          <p:nvPr/>
        </p:nvSpPr>
        <p:spPr>
          <a:xfrm>
            <a:off x="797521" y="736118"/>
            <a:ext cx="11923059" cy="369332"/>
          </a:xfrm>
          <a:prstGeom prst="rect">
            <a:avLst/>
          </a:prstGeom>
          <a:noFill/>
        </p:spPr>
        <p:txBody>
          <a:bodyPr wrap="square">
            <a:spAutoFit/>
          </a:bodyPr>
          <a:lstStyle/>
          <a:p>
            <a:pPr algn="ctr"/>
            <a:r>
              <a:rPr lang="en-US" b="1" dirty="0"/>
              <a:t> </a:t>
            </a:r>
            <a:endParaRPr lang="en-US" dirty="0"/>
          </a:p>
        </p:txBody>
      </p:sp>
      <p:sp>
        <p:nvSpPr>
          <p:cNvPr id="7" name="TextBox 6">
            <a:extLst>
              <a:ext uri="{FF2B5EF4-FFF2-40B4-BE49-F238E27FC236}">
                <a16:creationId xmlns:a16="http://schemas.microsoft.com/office/drawing/2014/main" id="{42A77C37-8E0D-947F-2260-939DC676594D}"/>
              </a:ext>
            </a:extLst>
          </p:cNvPr>
          <p:cNvSpPr txBox="1"/>
          <p:nvPr/>
        </p:nvSpPr>
        <p:spPr>
          <a:xfrm>
            <a:off x="134472" y="1236481"/>
            <a:ext cx="6982766" cy="4770537"/>
          </a:xfrm>
          <a:prstGeom prst="rect">
            <a:avLst/>
          </a:prstGeom>
          <a:noFill/>
        </p:spPr>
        <p:txBody>
          <a:bodyPr wrap="square">
            <a:spAutoFit/>
          </a:bodyPr>
          <a:lstStyle/>
          <a:p>
            <a:pPr marL="285750" indent="-285750">
              <a:buFont typeface="Wingdings" panose="05000000000000000000" pitchFamily="2" charset="2"/>
              <a:buChar char="v"/>
            </a:pPr>
            <a:r>
              <a:rPr lang="en-US" b="1" dirty="0">
                <a:latin typeface="Trebuchet MS" panose="020B0603020202020204" pitchFamily="34" charset="0"/>
              </a:rPr>
              <a:t>Once logo and look n feel is approved:</a:t>
            </a:r>
          </a:p>
          <a:p>
            <a:pPr marL="285750" indent="-285750">
              <a:buFont typeface="Wingdings" panose="05000000000000000000" pitchFamily="2" charset="2"/>
              <a:buChar char="ü"/>
            </a:pPr>
            <a:r>
              <a:rPr lang="en-US" dirty="0">
                <a:latin typeface="Trebuchet MS" panose="020B0603020202020204" pitchFamily="34" charset="0"/>
              </a:rPr>
              <a:t>Produce and broadcast, in high-definition (HD), video content to promote and raise public awareness on the Forum</a:t>
            </a:r>
          </a:p>
          <a:p>
            <a:pPr marL="285750" indent="-285750">
              <a:buFont typeface="Wingdings" panose="05000000000000000000" pitchFamily="2" charset="2"/>
              <a:buChar char="ü"/>
            </a:pPr>
            <a:endParaRPr lang="en-US" dirty="0">
              <a:latin typeface="Trebuchet MS" panose="020B0603020202020204" pitchFamily="34" charset="0"/>
            </a:endParaRPr>
          </a:p>
          <a:p>
            <a:pPr marL="285750" indent="-285750">
              <a:buFont typeface="Wingdings" panose="05000000000000000000" pitchFamily="2" charset="2"/>
              <a:buChar char="ü"/>
            </a:pPr>
            <a:r>
              <a:rPr lang="en-US" dirty="0">
                <a:latin typeface="Trebuchet MS" panose="020B0603020202020204" pitchFamily="34" charset="0"/>
              </a:rPr>
              <a:t>Utilise strategic touch points such as Airport activation and branding, outdoor around the NASREC area.</a:t>
            </a:r>
          </a:p>
          <a:p>
            <a:pPr marL="285750" indent="-285750">
              <a:buFont typeface="Wingdings" panose="05000000000000000000" pitchFamily="2" charset="2"/>
              <a:buChar char="ü"/>
            </a:pPr>
            <a:r>
              <a:rPr lang="en-US" dirty="0">
                <a:latin typeface="Trebuchet MS" panose="020B0603020202020204" pitchFamily="34" charset="0"/>
              </a:rPr>
              <a:t>Content will also include “welcome messages” to delegates at Key international Airport as well as some Did you knows on the “attractiveness of South Africa as an investment destination.</a:t>
            </a:r>
          </a:p>
          <a:p>
            <a:pPr marL="285750" indent="-285750">
              <a:buFont typeface="Wingdings" panose="05000000000000000000" pitchFamily="2" charset="2"/>
              <a:buChar char="ü"/>
            </a:pPr>
            <a:endParaRPr lang="en-US" dirty="0">
              <a:latin typeface="Trebuchet MS" panose="020B0603020202020204" pitchFamily="34" charset="0"/>
            </a:endParaRPr>
          </a:p>
          <a:p>
            <a:pPr marL="285750" indent="-285750">
              <a:buFont typeface="Wingdings" panose="05000000000000000000" pitchFamily="2" charset="2"/>
              <a:buChar char="v"/>
            </a:pPr>
            <a:r>
              <a:rPr lang="en-US" b="1" dirty="0">
                <a:latin typeface="Trebuchet MS" panose="020B0603020202020204" pitchFamily="34" charset="0"/>
              </a:rPr>
              <a:t>Marketing collateral </a:t>
            </a:r>
          </a:p>
          <a:p>
            <a:pPr marL="285750" indent="-285750">
              <a:buFont typeface="Wingdings" panose="05000000000000000000" pitchFamily="2" charset="2"/>
              <a:buChar char="ü"/>
            </a:pPr>
            <a:r>
              <a:rPr lang="en-US" dirty="0">
                <a:latin typeface="Trebuchet MS" panose="020B0603020202020204" pitchFamily="34" charset="0"/>
              </a:rPr>
              <a:t>Banners</a:t>
            </a:r>
          </a:p>
          <a:p>
            <a:pPr marL="285750" indent="-285750">
              <a:buFont typeface="Wingdings" panose="05000000000000000000" pitchFamily="2" charset="2"/>
              <a:buChar char="ü"/>
            </a:pPr>
            <a:r>
              <a:rPr lang="en-US" dirty="0">
                <a:latin typeface="Trebuchet MS" panose="020B0603020202020204" pitchFamily="34" charset="0"/>
              </a:rPr>
              <a:t>Backdrops</a:t>
            </a:r>
          </a:p>
          <a:p>
            <a:pPr marL="285750" indent="-285750">
              <a:buFont typeface="Wingdings" panose="05000000000000000000" pitchFamily="2" charset="2"/>
              <a:buChar char="ü"/>
            </a:pPr>
            <a:r>
              <a:rPr lang="en-US" dirty="0">
                <a:latin typeface="Trebuchet MS" panose="020B0603020202020204" pitchFamily="34" charset="0"/>
              </a:rPr>
              <a:t>Promotional material at media tours</a:t>
            </a:r>
          </a:p>
          <a:p>
            <a:pPr marL="285750" indent="-285750">
              <a:buFont typeface="Wingdings" panose="05000000000000000000" pitchFamily="2" charset="2"/>
              <a:buChar char="ü"/>
            </a:pPr>
            <a:r>
              <a:rPr lang="en-US" dirty="0">
                <a:latin typeface="Trebuchet MS" panose="020B0603020202020204" pitchFamily="34" charset="0"/>
              </a:rPr>
              <a:t>Forum packs for delegates</a:t>
            </a:r>
          </a:p>
          <a:p>
            <a:pPr marL="285750" indent="-285750">
              <a:buFont typeface="Wingdings" panose="05000000000000000000" pitchFamily="2" charset="2"/>
              <a:buChar char="ü"/>
            </a:pPr>
            <a:r>
              <a:rPr lang="en-US" dirty="0">
                <a:latin typeface="Trebuchet MS" panose="020B0603020202020204" pitchFamily="34" charset="0"/>
              </a:rPr>
              <a:t>Forum packs for media</a:t>
            </a:r>
          </a:p>
          <a:p>
            <a:pPr marL="285750" indent="-285750">
              <a:buFont typeface="Wingdings" panose="05000000000000000000" pitchFamily="2" charset="2"/>
              <a:buChar char="ü"/>
            </a:pPr>
            <a:endParaRPr lang="en-US" sz="1600" dirty="0">
              <a:latin typeface="Century Gothic" panose="020B0502020202020204" pitchFamily="34" charset="0"/>
            </a:endParaRPr>
          </a:p>
        </p:txBody>
      </p:sp>
      <p:sp>
        <p:nvSpPr>
          <p:cNvPr id="8" name="TextBox 7">
            <a:extLst>
              <a:ext uri="{FF2B5EF4-FFF2-40B4-BE49-F238E27FC236}">
                <a16:creationId xmlns:a16="http://schemas.microsoft.com/office/drawing/2014/main" id="{34FCA811-2A9E-7D68-B8CD-357E42AC94A1}"/>
              </a:ext>
            </a:extLst>
          </p:cNvPr>
          <p:cNvSpPr txBox="1"/>
          <p:nvPr/>
        </p:nvSpPr>
        <p:spPr>
          <a:xfrm>
            <a:off x="3258500" y="675622"/>
            <a:ext cx="5674997" cy="369332"/>
          </a:xfrm>
          <a:prstGeom prst="rect">
            <a:avLst/>
          </a:prstGeom>
          <a:noFill/>
        </p:spPr>
        <p:txBody>
          <a:bodyPr wrap="square" rtlCol="0">
            <a:spAutoFit/>
          </a:bodyPr>
          <a:lstStyle/>
          <a:p>
            <a:r>
              <a:rPr lang="en-US" b="1" dirty="0">
                <a:latin typeface="Trebuchet MS" panose="020B0603020202020204" pitchFamily="34" charset="0"/>
              </a:rPr>
              <a:t>ADVERTISING, BRANDING AND MARKETING PLAN</a:t>
            </a:r>
            <a:endParaRPr lang="en-ZA" b="1" dirty="0">
              <a:latin typeface="Trebuchet MS" panose="020B0603020202020204" pitchFamily="34" charset="0"/>
            </a:endParaRPr>
          </a:p>
        </p:txBody>
      </p:sp>
      <p:sp>
        <p:nvSpPr>
          <p:cNvPr id="9" name="Title 1">
            <a:extLst>
              <a:ext uri="{FF2B5EF4-FFF2-40B4-BE49-F238E27FC236}">
                <a16:creationId xmlns:a16="http://schemas.microsoft.com/office/drawing/2014/main" id="{42A458F6-5F0C-B204-BBFC-E326FCA3E583}"/>
              </a:ext>
            </a:extLst>
          </p:cNvPr>
          <p:cNvSpPr txBox="1">
            <a:spLocks/>
          </p:cNvSpPr>
          <p:nvPr/>
        </p:nvSpPr>
        <p:spPr>
          <a:xfrm>
            <a:off x="0" y="1"/>
            <a:ext cx="12191999" cy="484094"/>
          </a:xfrm>
          <a:prstGeom prst="rect">
            <a:avLst/>
          </a:prstGeom>
          <a:solidFill>
            <a:schemeClr val="accent6">
              <a:lumMod val="60000"/>
              <a:lumOff val="40000"/>
            </a:schemeClr>
          </a:solidFill>
        </p:spPr>
        <p:txBody>
          <a:bodyPr vert="horz" lIns="91440" tIns="45720" rIns="91440" bIns="45720" rtlCol="0" anchor="ctr">
            <a:normAutofit lnSpcReduction="10000"/>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t>COMMUCATION PLAN </a:t>
            </a:r>
            <a:endParaRPr kumimoji="0" lang="en-ZA" b="1" i="0" u="none" strike="noStrike" kern="1200" cap="small" spc="0" normalizeH="0" baseline="0" noProof="0" dirty="0">
              <a:ln>
                <a:noFill/>
              </a:ln>
              <a:effectLst/>
              <a:uLnTx/>
              <a:uFillTx/>
              <a:latin typeface="Trebuchet MS" pitchFamily="34" charset="0"/>
              <a:ea typeface="+mj-ea"/>
              <a:cs typeface="+mj-cs"/>
            </a:endParaRPr>
          </a:p>
        </p:txBody>
      </p:sp>
      <p:pic>
        <p:nvPicPr>
          <p:cNvPr id="10" name="Picture 9">
            <a:extLst>
              <a:ext uri="{FF2B5EF4-FFF2-40B4-BE49-F238E27FC236}">
                <a16:creationId xmlns:a16="http://schemas.microsoft.com/office/drawing/2014/main" id="{41F08228-51D7-2956-F16D-EB65E4F5F5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1694" y="2775716"/>
            <a:ext cx="5250305" cy="3171136"/>
          </a:xfrm>
          <a:prstGeom prst="rect">
            <a:avLst/>
          </a:prstGeom>
        </p:spPr>
      </p:pic>
      <p:sp>
        <p:nvSpPr>
          <p:cNvPr id="11" name="TextBox 10">
            <a:extLst>
              <a:ext uri="{FF2B5EF4-FFF2-40B4-BE49-F238E27FC236}">
                <a16:creationId xmlns:a16="http://schemas.microsoft.com/office/drawing/2014/main" id="{2D7B5919-CC7B-B08C-614F-D36767069092}"/>
              </a:ext>
            </a:extLst>
          </p:cNvPr>
          <p:cNvSpPr txBox="1"/>
          <p:nvPr/>
        </p:nvSpPr>
        <p:spPr>
          <a:xfrm>
            <a:off x="9025217" y="2606439"/>
            <a:ext cx="2153771" cy="338554"/>
          </a:xfrm>
          <a:prstGeom prst="rect">
            <a:avLst/>
          </a:prstGeom>
          <a:noFill/>
        </p:spPr>
        <p:txBody>
          <a:bodyPr wrap="square" rtlCol="0">
            <a:spAutoFit/>
          </a:bodyPr>
          <a:lstStyle/>
          <a:p>
            <a:pPr algn="ctr"/>
            <a:r>
              <a:rPr lang="en-ZA" sz="1600" b="1" dirty="0">
                <a:latin typeface="Trebuchet MS" panose="020B0603020202020204" pitchFamily="34" charset="0"/>
              </a:rPr>
              <a:t>Approved Logo</a:t>
            </a:r>
          </a:p>
        </p:txBody>
      </p:sp>
    </p:spTree>
    <p:extLst>
      <p:ext uri="{BB962C8B-B14F-4D97-AF65-F5344CB8AC3E}">
        <p14:creationId xmlns:p14="http://schemas.microsoft.com/office/powerpoint/2010/main" val="1461515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E76EACCC-B244-396D-6453-A71E43BE4976}"/>
              </a:ext>
            </a:extLst>
          </p:cNvPr>
          <p:cNvSpPr>
            <a:spLocks noGrp="1"/>
          </p:cNvSpPr>
          <p:nvPr>
            <p:ph type="sldNum" sz="quarter" idx="12"/>
          </p:nvPr>
        </p:nvSpPr>
        <p:spPr>
          <a:xfrm>
            <a:off x="8610600" y="6356350"/>
            <a:ext cx="2743200" cy="365125"/>
          </a:xfrm>
        </p:spPr>
        <p:txBody>
          <a:bodyPr/>
          <a:lstStyle/>
          <a:p>
            <a:fld id="{8DB42BFE-C1B9-4C01-A3F0-4880CC04B92D}" type="slidenum">
              <a:rPr lang="en-ZA" smtClean="0"/>
              <a:t>19</a:t>
            </a:fld>
            <a:endParaRPr lang="en-ZA"/>
          </a:p>
        </p:txBody>
      </p:sp>
      <p:sp>
        <p:nvSpPr>
          <p:cNvPr id="6" name="TextBox 5">
            <a:extLst>
              <a:ext uri="{FF2B5EF4-FFF2-40B4-BE49-F238E27FC236}">
                <a16:creationId xmlns:a16="http://schemas.microsoft.com/office/drawing/2014/main" id="{BEEDB27D-B8AB-0B50-ED4D-FB8DC9B7899B}"/>
              </a:ext>
            </a:extLst>
          </p:cNvPr>
          <p:cNvSpPr txBox="1"/>
          <p:nvPr/>
        </p:nvSpPr>
        <p:spPr>
          <a:xfrm>
            <a:off x="797521" y="592721"/>
            <a:ext cx="11923059" cy="369332"/>
          </a:xfrm>
          <a:prstGeom prst="rect">
            <a:avLst/>
          </a:prstGeom>
          <a:noFill/>
        </p:spPr>
        <p:txBody>
          <a:bodyPr wrap="square">
            <a:spAutoFit/>
          </a:bodyPr>
          <a:lstStyle/>
          <a:p>
            <a:pPr algn="ctr"/>
            <a:r>
              <a:rPr lang="en-US" b="1" dirty="0"/>
              <a:t> </a:t>
            </a:r>
            <a:endParaRPr lang="en-US" dirty="0"/>
          </a:p>
        </p:txBody>
      </p:sp>
      <p:sp>
        <p:nvSpPr>
          <p:cNvPr id="7" name="TextBox 6">
            <a:extLst>
              <a:ext uri="{FF2B5EF4-FFF2-40B4-BE49-F238E27FC236}">
                <a16:creationId xmlns:a16="http://schemas.microsoft.com/office/drawing/2014/main" id="{8D80542E-7FC7-077F-3743-3F9E777B9AFB}"/>
              </a:ext>
            </a:extLst>
          </p:cNvPr>
          <p:cNvSpPr txBox="1"/>
          <p:nvPr/>
        </p:nvSpPr>
        <p:spPr>
          <a:xfrm>
            <a:off x="3258500" y="671577"/>
            <a:ext cx="5674997" cy="369332"/>
          </a:xfrm>
          <a:prstGeom prst="rect">
            <a:avLst/>
          </a:prstGeom>
          <a:noFill/>
        </p:spPr>
        <p:txBody>
          <a:bodyPr wrap="square" rtlCol="0">
            <a:spAutoFit/>
          </a:bodyPr>
          <a:lstStyle/>
          <a:p>
            <a:r>
              <a:rPr lang="en-US" b="1" dirty="0">
                <a:latin typeface="Century Gothic" panose="020B0502020202020204" pitchFamily="34" charset="0"/>
              </a:rPr>
              <a:t>ADVERTISING, BRANDING AND MARKETING PLAN</a:t>
            </a:r>
            <a:endParaRPr lang="en-ZA" b="1" dirty="0">
              <a:latin typeface="Century Gothic" panose="020B0502020202020204" pitchFamily="34" charset="0"/>
            </a:endParaRPr>
          </a:p>
        </p:txBody>
      </p:sp>
      <p:sp>
        <p:nvSpPr>
          <p:cNvPr id="8" name="Title 1">
            <a:extLst>
              <a:ext uri="{FF2B5EF4-FFF2-40B4-BE49-F238E27FC236}">
                <a16:creationId xmlns:a16="http://schemas.microsoft.com/office/drawing/2014/main" id="{E85ABDA0-B363-212D-0C50-1D5E303E9DCD}"/>
              </a:ext>
            </a:extLst>
          </p:cNvPr>
          <p:cNvSpPr txBox="1">
            <a:spLocks/>
          </p:cNvSpPr>
          <p:nvPr/>
        </p:nvSpPr>
        <p:spPr>
          <a:xfrm>
            <a:off x="0" y="1"/>
            <a:ext cx="12191999" cy="513864"/>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solidFill>
                  <a:prstClr val="black"/>
                </a:solidFill>
              </a:rPr>
              <a:t>COMMUCATION PLAN </a:t>
            </a:r>
            <a:endParaRPr kumimoji="0" lang="en-ZA" b="1" i="0" u="none" strike="noStrike" kern="1200" cap="small" spc="0" normalizeH="0" baseline="0" noProof="0" dirty="0">
              <a:ln>
                <a:noFill/>
              </a:ln>
              <a:solidFill>
                <a:prstClr val="black"/>
              </a:solidFill>
              <a:effectLst/>
              <a:uLnTx/>
              <a:uFillTx/>
              <a:latin typeface="Trebuchet MS" pitchFamily="34" charset="0"/>
              <a:ea typeface="+mj-ea"/>
              <a:cs typeface="+mj-cs"/>
            </a:endParaRPr>
          </a:p>
        </p:txBody>
      </p:sp>
      <p:pic>
        <p:nvPicPr>
          <p:cNvPr id="9" name="Picture 8" descr="A large container ship with a flag on it&#10;&#10;Description automatically generated">
            <a:extLst>
              <a:ext uri="{FF2B5EF4-FFF2-40B4-BE49-F238E27FC236}">
                <a16:creationId xmlns:a16="http://schemas.microsoft.com/office/drawing/2014/main" id="{A42D64C2-DB3B-9A59-B274-95F4427C08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984679"/>
            <a:ext cx="5909479" cy="2371671"/>
          </a:xfrm>
          <a:prstGeom prst="rect">
            <a:avLst/>
          </a:prstGeom>
        </p:spPr>
      </p:pic>
      <p:pic>
        <p:nvPicPr>
          <p:cNvPr id="10" name="Picture 9" descr="A container ship with a flag on it&#10;&#10;Description automatically generated">
            <a:extLst>
              <a:ext uri="{FF2B5EF4-FFF2-40B4-BE49-F238E27FC236}">
                <a16:creationId xmlns:a16="http://schemas.microsoft.com/office/drawing/2014/main" id="{7B6F851F-9BD5-7771-3B59-DE0B1D3D7A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3740" y="3984679"/>
            <a:ext cx="5909479" cy="2371671"/>
          </a:xfrm>
          <a:prstGeom prst="rect">
            <a:avLst/>
          </a:prstGeom>
        </p:spPr>
      </p:pic>
      <p:pic>
        <p:nvPicPr>
          <p:cNvPr id="11" name="Picture 10" descr="A group of trucks on a road with cranes&#10;&#10;Description automatically generated">
            <a:extLst>
              <a:ext uri="{FF2B5EF4-FFF2-40B4-BE49-F238E27FC236}">
                <a16:creationId xmlns:a16="http://schemas.microsoft.com/office/drawing/2014/main" id="{1A4DFA0E-5B14-FA0A-F262-6417A62CF2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9747" y="1184189"/>
            <a:ext cx="6227985" cy="2499498"/>
          </a:xfrm>
          <a:prstGeom prst="rect">
            <a:avLst/>
          </a:prstGeom>
        </p:spPr>
      </p:pic>
    </p:spTree>
    <p:extLst>
      <p:ext uri="{BB962C8B-B14F-4D97-AF65-F5344CB8AC3E}">
        <p14:creationId xmlns:p14="http://schemas.microsoft.com/office/powerpoint/2010/main" val="285029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F4AE11-4F2A-C4D5-EEAD-FBF1AAE434F3}"/>
              </a:ext>
            </a:extLst>
          </p:cNvPr>
          <p:cNvSpPr txBox="1"/>
          <p:nvPr/>
        </p:nvSpPr>
        <p:spPr>
          <a:xfrm>
            <a:off x="73908" y="808327"/>
            <a:ext cx="12118092" cy="6370975"/>
          </a:xfrm>
          <a:prstGeom prst="rect">
            <a:avLst/>
          </a:prstGeom>
          <a:noFill/>
        </p:spPr>
        <p:txBody>
          <a:bodyPr wrap="square">
            <a:spAutoFit/>
          </a:bodyPr>
          <a:lstStyle/>
          <a:p>
            <a:pPr marL="342900" indent="-342900">
              <a:buFont typeface="+mj-lt"/>
              <a:buAutoNum type="arabicPeriod"/>
            </a:pPr>
            <a:r>
              <a:rPr lang="en-US" sz="2400" dirty="0">
                <a:latin typeface="Trebuchet MS" panose="020B0603020202020204" pitchFamily="34" charset="0"/>
              </a:rPr>
              <a:t>Background and Overview</a:t>
            </a:r>
          </a:p>
          <a:p>
            <a:pPr marL="342900" indent="-342900">
              <a:buFont typeface="+mj-lt"/>
              <a:buAutoNum type="arabicPeriod"/>
            </a:pPr>
            <a:r>
              <a:rPr lang="en-US" sz="2400" dirty="0">
                <a:latin typeface="Trebuchet MS" panose="020B0603020202020204" pitchFamily="34" charset="0"/>
              </a:rPr>
              <a:t>Communication Objectives</a:t>
            </a:r>
          </a:p>
          <a:p>
            <a:pPr marL="342900" indent="-342900">
              <a:buFont typeface="+mj-lt"/>
              <a:buAutoNum type="arabicPeriod"/>
            </a:pPr>
            <a:r>
              <a:rPr lang="en-US" sz="2400" dirty="0">
                <a:latin typeface="Trebuchet MS" panose="020B0603020202020204" pitchFamily="34" charset="0"/>
              </a:rPr>
              <a:t>Communication Environment</a:t>
            </a:r>
          </a:p>
          <a:p>
            <a:pPr marL="342900" indent="-342900">
              <a:buFont typeface="+mj-lt"/>
              <a:buAutoNum type="arabicPeriod"/>
            </a:pPr>
            <a:r>
              <a:rPr lang="en-US" sz="2400" dirty="0">
                <a:latin typeface="Trebuchet MS" panose="020B0603020202020204" pitchFamily="34" charset="0"/>
              </a:rPr>
              <a:t>Key Messages</a:t>
            </a:r>
          </a:p>
          <a:p>
            <a:pPr marL="342900" indent="-342900">
              <a:buFont typeface="+mj-lt"/>
              <a:buAutoNum type="arabicPeriod"/>
            </a:pPr>
            <a:r>
              <a:rPr lang="en-US" sz="2400" dirty="0">
                <a:latin typeface="Trebuchet MS" panose="020B0603020202020204" pitchFamily="34" charset="0"/>
              </a:rPr>
              <a:t>Messengers, Audiences and Channels</a:t>
            </a:r>
          </a:p>
          <a:p>
            <a:pPr marL="342900" indent="-342900">
              <a:buFont typeface="+mj-lt"/>
              <a:buAutoNum type="arabicPeriod"/>
            </a:pPr>
            <a:r>
              <a:rPr lang="en-US" sz="2400" dirty="0">
                <a:latin typeface="Trebuchet MS" panose="020B0603020202020204" pitchFamily="34" charset="0"/>
              </a:rPr>
              <a:t>Communication Approach </a:t>
            </a:r>
          </a:p>
          <a:p>
            <a:pPr marL="342900" indent="-342900">
              <a:buFont typeface="+mj-lt"/>
              <a:buAutoNum type="arabicPeriod"/>
            </a:pPr>
            <a:r>
              <a:rPr lang="en-US" sz="2400" dirty="0">
                <a:latin typeface="Trebuchet MS" panose="020B0603020202020204" pitchFamily="34" charset="0"/>
              </a:rPr>
              <a:t>Communication Phases</a:t>
            </a:r>
          </a:p>
          <a:p>
            <a:pPr marL="342900" indent="-342900">
              <a:buFont typeface="+mj-lt"/>
              <a:buAutoNum type="arabicPeriod"/>
            </a:pPr>
            <a:r>
              <a:rPr lang="en-US" sz="2400" dirty="0">
                <a:latin typeface="Trebuchet MS" panose="020B0603020202020204" pitchFamily="34" charset="0"/>
              </a:rPr>
              <a:t>Communication Plan</a:t>
            </a:r>
          </a:p>
          <a:p>
            <a:pPr marL="285750" indent="-285750">
              <a:buFont typeface="Arial" panose="020B0604020202020204" pitchFamily="34" charset="0"/>
              <a:buChar char="•"/>
            </a:pPr>
            <a:r>
              <a:rPr lang="en-US" sz="2400" dirty="0">
                <a:latin typeface="Trebuchet MS" panose="020B0603020202020204" pitchFamily="34" charset="0"/>
              </a:rPr>
              <a:t>Content Plan</a:t>
            </a:r>
          </a:p>
          <a:p>
            <a:pPr marL="285750" indent="-285750">
              <a:buFont typeface="Arial" panose="020B0604020202020204" pitchFamily="34" charset="0"/>
              <a:buChar char="•"/>
            </a:pPr>
            <a:r>
              <a:rPr lang="en-US" sz="2400" dirty="0">
                <a:latin typeface="Trebuchet MS" panose="020B0603020202020204" pitchFamily="34" charset="0"/>
              </a:rPr>
              <a:t>Media Plan</a:t>
            </a:r>
          </a:p>
          <a:p>
            <a:pPr marL="285750" indent="-285750">
              <a:buFont typeface="Arial" panose="020B0604020202020204" pitchFamily="34" charset="0"/>
              <a:buChar char="•"/>
            </a:pPr>
            <a:r>
              <a:rPr lang="en-US" sz="2400" dirty="0">
                <a:latin typeface="Trebuchet MS" panose="020B0603020202020204" pitchFamily="34" charset="0"/>
              </a:rPr>
              <a:t>Digital Plan</a:t>
            </a:r>
          </a:p>
          <a:p>
            <a:pPr marL="285750" indent="-285750">
              <a:buFont typeface="Arial" panose="020B0604020202020204" pitchFamily="34" charset="0"/>
              <a:buChar char="•"/>
            </a:pPr>
            <a:r>
              <a:rPr lang="en-US" sz="2400" dirty="0">
                <a:latin typeface="Trebuchet MS" panose="020B0603020202020204" pitchFamily="34" charset="0"/>
              </a:rPr>
              <a:t>Advertising, Marketing and Branding Plan</a:t>
            </a:r>
          </a:p>
          <a:p>
            <a:r>
              <a:rPr lang="en-US" sz="2400" dirty="0">
                <a:latin typeface="Trebuchet MS" panose="020B0603020202020204" pitchFamily="34" charset="0"/>
              </a:rPr>
              <a:t>10. Safety and security Communication Plan </a:t>
            </a:r>
            <a:r>
              <a:rPr lang="en-US" sz="2400" dirty="0">
                <a:solidFill>
                  <a:srgbClr val="FF0000"/>
                </a:solidFill>
                <a:latin typeface="Trebuchet MS" panose="020B0603020202020204" pitchFamily="34" charset="0"/>
              </a:rPr>
              <a:t>(only available on restricted version)</a:t>
            </a:r>
          </a:p>
          <a:p>
            <a:r>
              <a:rPr lang="en-US" sz="2400" dirty="0">
                <a:latin typeface="Trebuchet MS" panose="020B0603020202020204" pitchFamily="34" charset="0"/>
              </a:rPr>
              <a:t>11. Crisis communication Plan </a:t>
            </a:r>
            <a:r>
              <a:rPr lang="en-US" sz="2400" dirty="0">
                <a:solidFill>
                  <a:srgbClr val="FF0000"/>
                </a:solidFill>
                <a:latin typeface="Trebuchet MS" panose="020B0603020202020204" pitchFamily="34" charset="0"/>
              </a:rPr>
              <a:t>(only available on restricted version)</a:t>
            </a:r>
          </a:p>
          <a:p>
            <a:r>
              <a:rPr lang="en-US" sz="2400" dirty="0">
                <a:latin typeface="Trebuchet MS" panose="020B0603020202020204" pitchFamily="34" charset="0"/>
              </a:rPr>
              <a:t>12. Communication Workstream: Structure and Process </a:t>
            </a:r>
          </a:p>
          <a:p>
            <a:r>
              <a:rPr lang="en-US" sz="2400" dirty="0">
                <a:latin typeface="Trebuchet MS" panose="020B0603020202020204" pitchFamily="34" charset="0"/>
              </a:rPr>
              <a:t> </a:t>
            </a:r>
          </a:p>
          <a:p>
            <a:endParaRPr lang="en-US" sz="2400" dirty="0">
              <a:latin typeface="Trebuchet MS" panose="020B0603020202020204" pitchFamily="34" charset="0"/>
            </a:endParaRPr>
          </a:p>
        </p:txBody>
      </p:sp>
      <p:sp>
        <p:nvSpPr>
          <p:cNvPr id="3" name="Title 1">
            <a:extLst>
              <a:ext uri="{FF2B5EF4-FFF2-40B4-BE49-F238E27FC236}">
                <a16:creationId xmlns:a16="http://schemas.microsoft.com/office/drawing/2014/main" id="{047468DF-7A45-F5E2-25AD-53DD44A41569}"/>
              </a:ext>
            </a:extLst>
          </p:cNvPr>
          <p:cNvSpPr txBox="1">
            <a:spLocks/>
          </p:cNvSpPr>
          <p:nvPr/>
        </p:nvSpPr>
        <p:spPr>
          <a:xfrm>
            <a:off x="1" y="0"/>
            <a:ext cx="12191999" cy="603315"/>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noProof="0" dirty="0"/>
              <a:t>CONTENTS PAGE</a:t>
            </a:r>
            <a:endParaRPr kumimoji="0" lang="en-ZA" b="1" i="0" u="none" strike="noStrike" kern="1200" cap="small" spc="0" normalizeH="0" baseline="0" noProof="0" dirty="0">
              <a:ln>
                <a:noFill/>
              </a:ln>
              <a:effectLst/>
              <a:uLnTx/>
              <a:uFillTx/>
              <a:latin typeface="Trebuchet MS" pitchFamily="34" charset="0"/>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FCAD71CD-3CA1-93AB-8D89-8524FE301FDC}"/>
              </a:ext>
            </a:extLst>
          </p:cNvPr>
          <p:cNvSpPr>
            <a:spLocks noGrp="1"/>
          </p:cNvSpPr>
          <p:nvPr>
            <p:ph type="sldNum" sz="quarter" idx="12"/>
          </p:nvPr>
        </p:nvSpPr>
        <p:spPr>
          <a:xfrm>
            <a:off x="8610600" y="6356350"/>
            <a:ext cx="2743200" cy="365125"/>
          </a:xfrm>
        </p:spPr>
        <p:txBody>
          <a:bodyPr/>
          <a:lstStyle/>
          <a:p>
            <a:fld id="{8DB42BFE-C1B9-4C01-A3F0-4880CC04B92D}" type="slidenum">
              <a:rPr lang="en-ZA" smtClean="0"/>
              <a:t>20</a:t>
            </a:fld>
            <a:endParaRPr lang="en-ZA"/>
          </a:p>
        </p:txBody>
      </p:sp>
      <p:sp>
        <p:nvSpPr>
          <p:cNvPr id="6" name="TextBox 5">
            <a:extLst>
              <a:ext uri="{FF2B5EF4-FFF2-40B4-BE49-F238E27FC236}">
                <a16:creationId xmlns:a16="http://schemas.microsoft.com/office/drawing/2014/main" id="{407D579C-9BED-A5B8-A9D9-5A3AD9CD2052}"/>
              </a:ext>
            </a:extLst>
          </p:cNvPr>
          <p:cNvSpPr txBox="1"/>
          <p:nvPr/>
        </p:nvSpPr>
        <p:spPr>
          <a:xfrm>
            <a:off x="134469" y="1568440"/>
            <a:ext cx="11923059" cy="3416320"/>
          </a:xfrm>
          <a:prstGeom prst="rect">
            <a:avLst/>
          </a:prstGeom>
          <a:noFill/>
        </p:spPr>
        <p:txBody>
          <a:bodyPr wrap="square">
            <a:spAutoFit/>
          </a:bodyPr>
          <a:lstStyle/>
          <a:p>
            <a:pPr marL="285750" indent="-285750">
              <a:buFont typeface="Wingdings" panose="05000000000000000000" pitchFamily="2" charset="2"/>
              <a:buChar char="§"/>
            </a:pPr>
            <a:r>
              <a:rPr lang="en-US" dirty="0">
                <a:latin typeface="Trebuchet MS" panose="020B0603020202020204" pitchFamily="34" charset="0"/>
              </a:rPr>
              <a:t>Radio advertisements </a:t>
            </a:r>
          </a:p>
          <a:p>
            <a:pPr marL="285750" indent="-285750">
              <a:buFont typeface="Wingdings" panose="05000000000000000000" pitchFamily="2" charset="2"/>
              <a:buChar char="§"/>
            </a:pPr>
            <a:endParaRPr lang="en-US" dirty="0">
              <a:latin typeface="Trebuchet MS" panose="020B0603020202020204" pitchFamily="34" charset="0"/>
            </a:endParaRPr>
          </a:p>
          <a:p>
            <a:pPr marL="285750" indent="-285750">
              <a:buFont typeface="Wingdings" panose="05000000000000000000" pitchFamily="2" charset="2"/>
              <a:buChar char="§"/>
            </a:pPr>
            <a:r>
              <a:rPr lang="en-US" dirty="0">
                <a:latin typeface="Trebuchet MS" panose="020B0603020202020204" pitchFamily="34" charset="0"/>
              </a:rPr>
              <a:t>Television advertisements (count-down clock) </a:t>
            </a:r>
          </a:p>
          <a:p>
            <a:pPr marL="285750" indent="-285750">
              <a:buFont typeface="Wingdings" panose="05000000000000000000" pitchFamily="2" charset="2"/>
              <a:buChar char="§"/>
            </a:pPr>
            <a:endParaRPr lang="en-US" dirty="0">
              <a:latin typeface="Trebuchet MS" panose="020B0603020202020204" pitchFamily="34" charset="0"/>
            </a:endParaRPr>
          </a:p>
          <a:p>
            <a:pPr marL="285750" indent="-285750">
              <a:buFont typeface="Wingdings" panose="05000000000000000000" pitchFamily="2" charset="2"/>
              <a:buChar char="§"/>
            </a:pPr>
            <a:r>
              <a:rPr lang="en-US" dirty="0">
                <a:latin typeface="Trebuchet MS" panose="020B0603020202020204" pitchFamily="34" charset="0"/>
              </a:rPr>
              <a:t>Print advertisements, airport advertising</a:t>
            </a:r>
          </a:p>
          <a:p>
            <a:pPr marL="285750" indent="-285750">
              <a:buFont typeface="Wingdings" panose="05000000000000000000" pitchFamily="2" charset="2"/>
              <a:buChar char="§"/>
            </a:pPr>
            <a:endParaRPr lang="en-US" dirty="0">
              <a:latin typeface="Trebuchet MS" panose="020B0603020202020204" pitchFamily="34" charset="0"/>
            </a:endParaRPr>
          </a:p>
          <a:p>
            <a:pPr marL="285750" indent="-285750">
              <a:buFont typeface="Wingdings" panose="05000000000000000000" pitchFamily="2" charset="2"/>
              <a:buChar char="§"/>
            </a:pPr>
            <a:r>
              <a:rPr lang="en-US" dirty="0">
                <a:latin typeface="Trebuchet MS" panose="020B0603020202020204" pitchFamily="34" charset="0"/>
              </a:rPr>
              <a:t>Billboard advertisements </a:t>
            </a:r>
          </a:p>
          <a:p>
            <a:pPr marL="285750" indent="-285750">
              <a:buFont typeface="Wingdings" panose="05000000000000000000" pitchFamily="2" charset="2"/>
              <a:buChar char="§"/>
            </a:pPr>
            <a:endParaRPr lang="en-US" dirty="0">
              <a:latin typeface="Trebuchet MS" panose="020B0603020202020204" pitchFamily="34" charset="0"/>
            </a:endParaRPr>
          </a:p>
          <a:p>
            <a:pPr marL="285750" indent="-285750">
              <a:buFont typeface="Wingdings" panose="05000000000000000000" pitchFamily="2" charset="2"/>
              <a:buChar char="§"/>
            </a:pPr>
            <a:r>
              <a:rPr lang="en-US" dirty="0">
                <a:latin typeface="Trebuchet MS" panose="020B0603020202020204" pitchFamily="34" charset="0"/>
              </a:rPr>
              <a:t>Online and social media promotion </a:t>
            </a:r>
            <a:br>
              <a:rPr lang="en-US" dirty="0">
                <a:latin typeface="Trebuchet MS" panose="020B0603020202020204" pitchFamily="34" charset="0"/>
              </a:rPr>
            </a:br>
            <a:endParaRPr lang="en-US" dirty="0">
              <a:latin typeface="Trebuchet MS" panose="020B0603020202020204" pitchFamily="34" charset="0"/>
            </a:endParaRPr>
          </a:p>
          <a:p>
            <a:pPr marL="285750" indent="-285750">
              <a:buFont typeface="Wingdings" panose="05000000000000000000" pitchFamily="2" charset="2"/>
              <a:buChar char="§"/>
            </a:pPr>
            <a:r>
              <a:rPr lang="en-US" dirty="0">
                <a:latin typeface="Trebuchet MS" panose="020B0603020202020204" pitchFamily="34" charset="0"/>
              </a:rPr>
              <a:t>Radio advertisements on public information via the host city communication team and NatJoints on road closures during the Forum.</a:t>
            </a:r>
          </a:p>
        </p:txBody>
      </p:sp>
      <p:sp>
        <p:nvSpPr>
          <p:cNvPr id="7" name="Title 1">
            <a:extLst>
              <a:ext uri="{FF2B5EF4-FFF2-40B4-BE49-F238E27FC236}">
                <a16:creationId xmlns:a16="http://schemas.microsoft.com/office/drawing/2014/main" id="{DD487D01-0690-1110-1E4E-6A5C371A55CD}"/>
              </a:ext>
            </a:extLst>
          </p:cNvPr>
          <p:cNvSpPr txBox="1">
            <a:spLocks/>
          </p:cNvSpPr>
          <p:nvPr/>
        </p:nvSpPr>
        <p:spPr>
          <a:xfrm>
            <a:off x="0" y="0"/>
            <a:ext cx="12191999" cy="501649"/>
          </a:xfrm>
          <a:prstGeom prst="rect">
            <a:avLst/>
          </a:prstGeom>
          <a:solidFill>
            <a:schemeClr val="accent6">
              <a:lumMod val="60000"/>
              <a:lumOff val="40000"/>
            </a:schemeClr>
          </a:solidFill>
        </p:spPr>
        <p:txBody>
          <a:bodyPr vert="horz" lIns="91440" tIns="45720" rIns="91440" bIns="45720" rtlCol="0" anchor="ctr">
            <a:normAutofit lnSpcReduction="10000"/>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solidFill>
                  <a:prstClr val="black"/>
                </a:solidFill>
              </a:rPr>
              <a:t>COMMUCATION PLAN </a:t>
            </a:r>
            <a:endParaRPr kumimoji="0" lang="en-ZA" b="1" i="0" u="none" strike="noStrike" kern="1200" cap="small" spc="0" normalizeH="0" baseline="0" noProof="0" dirty="0">
              <a:ln>
                <a:noFill/>
              </a:ln>
              <a:solidFill>
                <a:prstClr val="black"/>
              </a:solidFill>
              <a:effectLst/>
              <a:uLnTx/>
              <a:uFillTx/>
              <a:latin typeface="Trebuchet MS" pitchFamily="34" charset="0"/>
              <a:ea typeface="+mj-ea"/>
              <a:cs typeface="+mj-cs"/>
            </a:endParaRPr>
          </a:p>
        </p:txBody>
      </p:sp>
      <p:sp>
        <p:nvSpPr>
          <p:cNvPr id="8" name="TextBox 7">
            <a:extLst>
              <a:ext uri="{FF2B5EF4-FFF2-40B4-BE49-F238E27FC236}">
                <a16:creationId xmlns:a16="http://schemas.microsoft.com/office/drawing/2014/main" id="{DD0964FB-2667-0FD4-7F7D-11161745A590}"/>
              </a:ext>
            </a:extLst>
          </p:cNvPr>
          <p:cNvSpPr txBox="1"/>
          <p:nvPr/>
        </p:nvSpPr>
        <p:spPr>
          <a:xfrm>
            <a:off x="3258499" y="818112"/>
            <a:ext cx="5674997" cy="369332"/>
          </a:xfrm>
          <a:prstGeom prst="rect">
            <a:avLst/>
          </a:prstGeom>
          <a:noFill/>
        </p:spPr>
        <p:txBody>
          <a:bodyPr wrap="square" rtlCol="0">
            <a:spAutoFit/>
          </a:bodyPr>
          <a:lstStyle/>
          <a:p>
            <a:r>
              <a:rPr lang="en-US" b="1" dirty="0">
                <a:latin typeface="Trebuchet MS" panose="020B0603020202020204" pitchFamily="34" charset="0"/>
              </a:rPr>
              <a:t>ADVERTISING, BRANDING AND MARKETING PLAN</a:t>
            </a:r>
            <a:endParaRPr lang="en-ZA" b="1" dirty="0">
              <a:latin typeface="Trebuchet MS" panose="020B0603020202020204" pitchFamily="34" charset="0"/>
            </a:endParaRPr>
          </a:p>
        </p:txBody>
      </p:sp>
    </p:spTree>
    <p:extLst>
      <p:ext uri="{BB962C8B-B14F-4D97-AF65-F5344CB8AC3E}">
        <p14:creationId xmlns:p14="http://schemas.microsoft.com/office/powerpoint/2010/main" val="4067060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9A118E-A60C-0C62-E49B-4388BB3C7290}"/>
              </a:ext>
            </a:extLst>
          </p:cNvPr>
          <p:cNvSpPr txBox="1">
            <a:spLocks/>
          </p:cNvSpPr>
          <p:nvPr/>
        </p:nvSpPr>
        <p:spPr>
          <a:xfrm>
            <a:off x="0" y="1"/>
            <a:ext cx="12191999" cy="513864"/>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solidFill>
                  <a:prstClr val="black"/>
                </a:solidFill>
              </a:rPr>
              <a:t>MARKETING COLLATERAL </a:t>
            </a:r>
          </a:p>
        </p:txBody>
      </p:sp>
      <p:pic>
        <p:nvPicPr>
          <p:cNvPr id="9" name="Picture 8" descr="A group of banners with images&#10;&#10;Description automatically generated">
            <a:extLst>
              <a:ext uri="{FF2B5EF4-FFF2-40B4-BE49-F238E27FC236}">
                <a16:creationId xmlns:a16="http://schemas.microsoft.com/office/drawing/2014/main" id="{B04BAE41-DE82-5142-9EFD-E4A92556E5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599" y="3112532"/>
            <a:ext cx="4451910" cy="3169203"/>
          </a:xfrm>
          <a:prstGeom prst="rect">
            <a:avLst/>
          </a:prstGeom>
        </p:spPr>
      </p:pic>
      <p:pic>
        <p:nvPicPr>
          <p:cNvPr id="13" name="Picture 12" descr="A group of people working in different colors&#10;&#10;Description automatically generated">
            <a:extLst>
              <a:ext uri="{FF2B5EF4-FFF2-40B4-BE49-F238E27FC236}">
                <a16:creationId xmlns:a16="http://schemas.microsoft.com/office/drawing/2014/main" id="{8D046F56-2F8B-08AA-977E-5F084265A4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1647" y="743581"/>
            <a:ext cx="5219353" cy="2685419"/>
          </a:xfrm>
          <a:prstGeom prst="rect">
            <a:avLst/>
          </a:prstGeom>
        </p:spPr>
      </p:pic>
      <p:pic>
        <p:nvPicPr>
          <p:cNvPr id="19" name="Picture 18" descr="A green and black business card&#10;&#10;Description automatically generated">
            <a:extLst>
              <a:ext uri="{FF2B5EF4-FFF2-40B4-BE49-F238E27FC236}">
                <a16:creationId xmlns:a16="http://schemas.microsoft.com/office/drawing/2014/main" id="{BF9BD19E-66E8-DFA7-185F-FE11D39F29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263" y="762978"/>
            <a:ext cx="5819811" cy="1793229"/>
          </a:xfrm>
          <a:prstGeom prst="rect">
            <a:avLst/>
          </a:prstGeom>
        </p:spPr>
      </p:pic>
      <p:pic>
        <p:nvPicPr>
          <p:cNvPr id="24" name="Picture 23" descr="A collage of people in yellow hardhats&#10;&#10;Description automatically generated">
            <a:extLst>
              <a:ext uri="{FF2B5EF4-FFF2-40B4-BE49-F238E27FC236}">
                <a16:creationId xmlns:a16="http://schemas.microsoft.com/office/drawing/2014/main" id="{B448B52B-49B7-1082-0924-5823B72AE18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46"/>
          <a:stretch/>
        </p:blipFill>
        <p:spPr>
          <a:xfrm>
            <a:off x="5054803" y="3926348"/>
            <a:ext cx="5341525" cy="2223866"/>
          </a:xfrm>
          <a:prstGeom prst="rect">
            <a:avLst/>
          </a:prstGeom>
        </p:spPr>
      </p:pic>
      <p:sp>
        <p:nvSpPr>
          <p:cNvPr id="25" name="TextBox 24">
            <a:extLst>
              <a:ext uri="{FF2B5EF4-FFF2-40B4-BE49-F238E27FC236}">
                <a16:creationId xmlns:a16="http://schemas.microsoft.com/office/drawing/2014/main" id="{7E06C3AD-F0FD-7A1C-0400-24EA493F713E}"/>
              </a:ext>
            </a:extLst>
          </p:cNvPr>
          <p:cNvSpPr txBox="1"/>
          <p:nvPr/>
        </p:nvSpPr>
        <p:spPr>
          <a:xfrm>
            <a:off x="1443816" y="2583639"/>
            <a:ext cx="1765728" cy="369332"/>
          </a:xfrm>
          <a:prstGeom prst="rect">
            <a:avLst/>
          </a:prstGeom>
          <a:noFill/>
        </p:spPr>
        <p:txBody>
          <a:bodyPr wrap="square" rtlCol="0">
            <a:spAutoFit/>
          </a:bodyPr>
          <a:lstStyle/>
          <a:p>
            <a:r>
              <a:rPr lang="en-US"/>
              <a:t>Email signature</a:t>
            </a:r>
            <a:endParaRPr lang="en-ZA" dirty="0"/>
          </a:p>
        </p:txBody>
      </p:sp>
      <p:sp>
        <p:nvSpPr>
          <p:cNvPr id="26" name="TextBox 25">
            <a:extLst>
              <a:ext uri="{FF2B5EF4-FFF2-40B4-BE49-F238E27FC236}">
                <a16:creationId xmlns:a16="http://schemas.microsoft.com/office/drawing/2014/main" id="{B40BCAA5-A046-E1C2-DEF8-EC2CB7088920}"/>
              </a:ext>
            </a:extLst>
          </p:cNvPr>
          <p:cNvSpPr txBox="1"/>
          <p:nvPr/>
        </p:nvSpPr>
        <p:spPr>
          <a:xfrm>
            <a:off x="7936992" y="3493008"/>
            <a:ext cx="1042416" cy="369332"/>
          </a:xfrm>
          <a:prstGeom prst="rect">
            <a:avLst/>
          </a:prstGeom>
          <a:noFill/>
        </p:spPr>
        <p:txBody>
          <a:bodyPr wrap="square" rtlCol="0">
            <a:spAutoFit/>
          </a:bodyPr>
          <a:lstStyle/>
          <a:p>
            <a:r>
              <a:rPr lang="en-US"/>
              <a:t>Signage</a:t>
            </a:r>
            <a:endParaRPr lang="en-ZA" dirty="0"/>
          </a:p>
        </p:txBody>
      </p:sp>
      <p:sp>
        <p:nvSpPr>
          <p:cNvPr id="27" name="TextBox 26">
            <a:extLst>
              <a:ext uri="{FF2B5EF4-FFF2-40B4-BE49-F238E27FC236}">
                <a16:creationId xmlns:a16="http://schemas.microsoft.com/office/drawing/2014/main" id="{73F1D9AE-345F-2548-C89A-C302A9033B1E}"/>
              </a:ext>
            </a:extLst>
          </p:cNvPr>
          <p:cNvSpPr txBox="1"/>
          <p:nvPr/>
        </p:nvSpPr>
        <p:spPr>
          <a:xfrm>
            <a:off x="1060704" y="6309167"/>
            <a:ext cx="1801368" cy="369332"/>
          </a:xfrm>
          <a:prstGeom prst="rect">
            <a:avLst/>
          </a:prstGeom>
          <a:noFill/>
        </p:spPr>
        <p:txBody>
          <a:bodyPr wrap="square" rtlCol="0">
            <a:spAutoFit/>
          </a:bodyPr>
          <a:lstStyle/>
          <a:p>
            <a:r>
              <a:rPr lang="en-US"/>
              <a:t>Pull up banner</a:t>
            </a:r>
            <a:endParaRPr lang="en-ZA" dirty="0"/>
          </a:p>
        </p:txBody>
      </p:sp>
      <p:sp>
        <p:nvSpPr>
          <p:cNvPr id="28" name="TextBox 27">
            <a:extLst>
              <a:ext uri="{FF2B5EF4-FFF2-40B4-BE49-F238E27FC236}">
                <a16:creationId xmlns:a16="http://schemas.microsoft.com/office/drawing/2014/main" id="{BB36F3A1-1731-0950-8599-857B4C029BAD}"/>
              </a:ext>
            </a:extLst>
          </p:cNvPr>
          <p:cNvSpPr txBox="1"/>
          <p:nvPr/>
        </p:nvSpPr>
        <p:spPr>
          <a:xfrm>
            <a:off x="6739128" y="6214222"/>
            <a:ext cx="2240280" cy="369332"/>
          </a:xfrm>
          <a:prstGeom prst="rect">
            <a:avLst/>
          </a:prstGeom>
          <a:noFill/>
        </p:spPr>
        <p:txBody>
          <a:bodyPr wrap="square" rtlCol="0">
            <a:spAutoFit/>
          </a:bodyPr>
          <a:lstStyle/>
          <a:p>
            <a:r>
              <a:rPr lang="en-US"/>
              <a:t>Facebook banner</a:t>
            </a:r>
            <a:endParaRPr lang="en-ZA" dirty="0"/>
          </a:p>
        </p:txBody>
      </p:sp>
    </p:spTree>
    <p:extLst>
      <p:ext uri="{BB962C8B-B14F-4D97-AF65-F5344CB8AC3E}">
        <p14:creationId xmlns:p14="http://schemas.microsoft.com/office/powerpoint/2010/main" val="3301434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0C2421D-DAFB-6B0D-98E8-069D9F91CA48}"/>
              </a:ext>
            </a:extLst>
          </p:cNvPr>
          <p:cNvSpPr txBox="1">
            <a:spLocks/>
          </p:cNvSpPr>
          <p:nvPr/>
        </p:nvSpPr>
        <p:spPr>
          <a:xfrm>
            <a:off x="0" y="0"/>
            <a:ext cx="12191999" cy="501649"/>
          </a:xfrm>
          <a:prstGeom prst="rect">
            <a:avLst/>
          </a:prstGeom>
          <a:solidFill>
            <a:schemeClr val="accent6">
              <a:lumMod val="60000"/>
              <a:lumOff val="40000"/>
            </a:schemeClr>
          </a:solidFill>
        </p:spPr>
        <p:txBody>
          <a:bodyPr vert="horz" lIns="91440" tIns="45720" rIns="91440" bIns="45720" rtlCol="0" anchor="ctr">
            <a:normAutofit lnSpcReduction="10000"/>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solidFill>
                  <a:prstClr val="black"/>
                </a:solidFill>
              </a:rPr>
              <a:t>COMMUCATION PLAN </a:t>
            </a:r>
            <a:endParaRPr kumimoji="0" lang="en-ZA" b="1" i="0" u="none" strike="noStrike" kern="1200" cap="small" spc="0" normalizeH="0" baseline="0" noProof="0" dirty="0">
              <a:ln>
                <a:noFill/>
              </a:ln>
              <a:solidFill>
                <a:prstClr val="black"/>
              </a:solidFill>
              <a:effectLst/>
              <a:uLnTx/>
              <a:uFillTx/>
              <a:latin typeface="Trebuchet MS" pitchFamily="34" charset="0"/>
              <a:ea typeface="+mj-ea"/>
              <a:cs typeface="+mj-cs"/>
            </a:endParaRPr>
          </a:p>
        </p:txBody>
      </p:sp>
      <p:sp>
        <p:nvSpPr>
          <p:cNvPr id="6" name="TextBox 5">
            <a:extLst>
              <a:ext uri="{FF2B5EF4-FFF2-40B4-BE49-F238E27FC236}">
                <a16:creationId xmlns:a16="http://schemas.microsoft.com/office/drawing/2014/main" id="{FFE42575-628C-6CEC-69D2-76EFF83C2A4B}"/>
              </a:ext>
            </a:extLst>
          </p:cNvPr>
          <p:cNvSpPr txBox="1"/>
          <p:nvPr/>
        </p:nvSpPr>
        <p:spPr>
          <a:xfrm>
            <a:off x="3258500" y="722353"/>
            <a:ext cx="5674997" cy="369332"/>
          </a:xfrm>
          <a:prstGeom prst="rect">
            <a:avLst/>
          </a:prstGeom>
          <a:noFill/>
        </p:spPr>
        <p:txBody>
          <a:bodyPr wrap="square" rtlCol="0">
            <a:spAutoFit/>
          </a:bodyPr>
          <a:lstStyle/>
          <a:p>
            <a:pPr algn="ctr"/>
            <a:r>
              <a:rPr lang="en-US" b="1" dirty="0">
                <a:latin typeface="Trebuchet MS" panose="020B0603020202020204" pitchFamily="34" charset="0"/>
              </a:rPr>
              <a:t>DIGITAL PLAN</a:t>
            </a:r>
            <a:endParaRPr lang="en-ZA" b="1" dirty="0">
              <a:latin typeface="Trebuchet MS" panose="020B0603020202020204" pitchFamily="34" charset="0"/>
            </a:endParaRPr>
          </a:p>
        </p:txBody>
      </p:sp>
      <p:sp>
        <p:nvSpPr>
          <p:cNvPr id="7" name="object 61">
            <a:extLst>
              <a:ext uri="{FF2B5EF4-FFF2-40B4-BE49-F238E27FC236}">
                <a16:creationId xmlns:a16="http://schemas.microsoft.com/office/drawing/2014/main" id="{3EF39221-CE99-78A5-BBFE-B772E9F62450}"/>
              </a:ext>
            </a:extLst>
          </p:cNvPr>
          <p:cNvSpPr/>
          <p:nvPr/>
        </p:nvSpPr>
        <p:spPr>
          <a:xfrm>
            <a:off x="98612" y="1219199"/>
            <a:ext cx="11860305" cy="4916447"/>
          </a:xfrm>
          <a:custGeom>
            <a:avLst/>
            <a:gdLst/>
            <a:ahLst/>
            <a:cxnLst/>
            <a:rect l="l" t="t" r="r" b="b"/>
            <a:pathLst>
              <a:path w="279400" h="1055370">
                <a:moveTo>
                  <a:pt x="139569" y="0"/>
                </a:moveTo>
                <a:lnTo>
                  <a:pt x="98723" y="2196"/>
                </a:lnTo>
                <a:lnTo>
                  <a:pt x="77885" y="12928"/>
                </a:lnTo>
                <a:lnTo>
                  <a:pt x="75993" y="18453"/>
                </a:lnTo>
                <a:lnTo>
                  <a:pt x="75726" y="25184"/>
                </a:lnTo>
                <a:lnTo>
                  <a:pt x="80108" y="28816"/>
                </a:lnTo>
                <a:lnTo>
                  <a:pt x="83626" y="32296"/>
                </a:lnTo>
                <a:lnTo>
                  <a:pt x="83626" y="38836"/>
                </a:lnTo>
                <a:lnTo>
                  <a:pt x="82013" y="43946"/>
                </a:lnTo>
                <a:lnTo>
                  <a:pt x="78439" y="52817"/>
                </a:lnTo>
                <a:lnTo>
                  <a:pt x="74802" y="62677"/>
                </a:lnTo>
                <a:lnTo>
                  <a:pt x="72996" y="70751"/>
                </a:lnTo>
                <a:lnTo>
                  <a:pt x="72831" y="78854"/>
                </a:lnTo>
                <a:lnTo>
                  <a:pt x="74698" y="81254"/>
                </a:lnTo>
                <a:lnTo>
                  <a:pt x="79854" y="86385"/>
                </a:lnTo>
                <a:lnTo>
                  <a:pt x="79919" y="100875"/>
                </a:lnTo>
                <a:lnTo>
                  <a:pt x="78986" y="141708"/>
                </a:lnTo>
                <a:lnTo>
                  <a:pt x="72852" y="186472"/>
                </a:lnTo>
                <a:lnTo>
                  <a:pt x="60054" y="235925"/>
                </a:lnTo>
                <a:lnTo>
                  <a:pt x="40895" y="300099"/>
                </a:lnTo>
                <a:lnTo>
                  <a:pt x="28821" y="338504"/>
                </a:lnTo>
                <a:lnTo>
                  <a:pt x="19434" y="370201"/>
                </a:lnTo>
                <a:lnTo>
                  <a:pt x="14576" y="392683"/>
                </a:lnTo>
                <a:lnTo>
                  <a:pt x="13317" y="402765"/>
                </a:lnTo>
                <a:lnTo>
                  <a:pt x="12703" y="412624"/>
                </a:lnTo>
                <a:lnTo>
                  <a:pt x="13794" y="420114"/>
                </a:lnTo>
                <a:lnTo>
                  <a:pt x="17649" y="423087"/>
                </a:lnTo>
                <a:lnTo>
                  <a:pt x="8074" y="452126"/>
                </a:lnTo>
                <a:lnTo>
                  <a:pt x="2262" y="510236"/>
                </a:lnTo>
                <a:lnTo>
                  <a:pt x="867" y="568368"/>
                </a:lnTo>
                <a:lnTo>
                  <a:pt x="4543" y="597471"/>
                </a:lnTo>
                <a:lnTo>
                  <a:pt x="1112" y="601452"/>
                </a:lnTo>
                <a:lnTo>
                  <a:pt x="366" y="608285"/>
                </a:lnTo>
                <a:lnTo>
                  <a:pt x="1194" y="616995"/>
                </a:lnTo>
                <a:lnTo>
                  <a:pt x="2486" y="626605"/>
                </a:lnTo>
                <a:lnTo>
                  <a:pt x="6197" y="652056"/>
                </a:lnTo>
                <a:lnTo>
                  <a:pt x="13631" y="705130"/>
                </a:lnTo>
                <a:lnTo>
                  <a:pt x="20954" y="768942"/>
                </a:lnTo>
                <a:lnTo>
                  <a:pt x="24330" y="826604"/>
                </a:lnTo>
                <a:lnTo>
                  <a:pt x="22402" y="866819"/>
                </a:lnTo>
                <a:lnTo>
                  <a:pt x="17770" y="896950"/>
                </a:lnTo>
                <a:lnTo>
                  <a:pt x="12157" y="918812"/>
                </a:lnTo>
                <a:lnTo>
                  <a:pt x="7286" y="934224"/>
                </a:lnTo>
                <a:lnTo>
                  <a:pt x="2068" y="958393"/>
                </a:lnTo>
                <a:lnTo>
                  <a:pt x="4489" y="1017688"/>
                </a:lnTo>
                <a:lnTo>
                  <a:pt x="37707" y="1043776"/>
                </a:lnTo>
                <a:lnTo>
                  <a:pt x="101962" y="1053326"/>
                </a:lnTo>
                <a:lnTo>
                  <a:pt x="139569" y="1054760"/>
                </a:lnTo>
                <a:lnTo>
                  <a:pt x="177138" y="1053326"/>
                </a:lnTo>
                <a:lnTo>
                  <a:pt x="241387" y="1043776"/>
                </a:lnTo>
                <a:lnTo>
                  <a:pt x="274638" y="1017688"/>
                </a:lnTo>
                <a:lnTo>
                  <a:pt x="279207" y="988860"/>
                </a:lnTo>
                <a:lnTo>
                  <a:pt x="277207" y="958393"/>
                </a:lnTo>
                <a:lnTo>
                  <a:pt x="272018" y="934224"/>
                </a:lnTo>
                <a:lnTo>
                  <a:pt x="267027" y="918812"/>
                </a:lnTo>
                <a:lnTo>
                  <a:pt x="261299" y="896950"/>
                </a:lnTo>
                <a:lnTo>
                  <a:pt x="256580" y="866819"/>
                </a:lnTo>
                <a:lnTo>
                  <a:pt x="254619" y="826604"/>
                </a:lnTo>
                <a:lnTo>
                  <a:pt x="257941" y="768942"/>
                </a:lnTo>
                <a:lnTo>
                  <a:pt x="265322" y="705130"/>
                </a:lnTo>
                <a:lnTo>
                  <a:pt x="272878" y="652056"/>
                </a:lnTo>
                <a:lnTo>
                  <a:pt x="276729" y="626605"/>
                </a:lnTo>
                <a:lnTo>
                  <a:pt x="278000" y="616995"/>
                </a:lnTo>
                <a:lnTo>
                  <a:pt x="278771" y="608285"/>
                </a:lnTo>
                <a:lnTo>
                  <a:pt x="277965" y="601452"/>
                </a:lnTo>
                <a:lnTo>
                  <a:pt x="274507" y="597471"/>
                </a:lnTo>
                <a:lnTo>
                  <a:pt x="278095" y="568368"/>
                </a:lnTo>
                <a:lnTo>
                  <a:pt x="276606" y="510236"/>
                </a:lnTo>
                <a:lnTo>
                  <a:pt x="270749" y="452126"/>
                </a:lnTo>
                <a:lnTo>
                  <a:pt x="261235" y="423087"/>
                </a:lnTo>
                <a:lnTo>
                  <a:pt x="265219" y="420114"/>
                </a:lnTo>
                <a:lnTo>
                  <a:pt x="266357" y="412624"/>
                </a:lnTo>
                <a:lnTo>
                  <a:pt x="265747" y="402765"/>
                </a:lnTo>
                <a:lnTo>
                  <a:pt x="264487" y="392683"/>
                </a:lnTo>
                <a:lnTo>
                  <a:pt x="259481" y="370201"/>
                </a:lnTo>
                <a:lnTo>
                  <a:pt x="250043" y="338504"/>
                </a:lnTo>
                <a:lnTo>
                  <a:pt x="237972" y="300099"/>
                </a:lnTo>
                <a:lnTo>
                  <a:pt x="225066" y="257492"/>
                </a:lnTo>
                <a:lnTo>
                  <a:pt x="212259" y="211518"/>
                </a:lnTo>
                <a:lnTo>
                  <a:pt x="202015" y="162991"/>
                </a:lnTo>
                <a:lnTo>
                  <a:pt x="199247" y="120159"/>
                </a:lnTo>
                <a:lnTo>
                  <a:pt x="199068" y="100875"/>
                </a:lnTo>
                <a:lnTo>
                  <a:pt x="199107" y="86385"/>
                </a:lnTo>
                <a:lnTo>
                  <a:pt x="203908" y="81254"/>
                </a:lnTo>
                <a:lnTo>
                  <a:pt x="206041" y="78854"/>
                </a:lnTo>
                <a:lnTo>
                  <a:pt x="206041" y="70751"/>
                </a:lnTo>
                <a:lnTo>
                  <a:pt x="204152" y="62677"/>
                </a:lnTo>
                <a:lnTo>
                  <a:pt x="200404" y="52817"/>
                </a:lnTo>
                <a:lnTo>
                  <a:pt x="196735" y="43946"/>
                </a:lnTo>
                <a:lnTo>
                  <a:pt x="195081" y="38836"/>
                </a:lnTo>
                <a:lnTo>
                  <a:pt x="195081" y="35839"/>
                </a:lnTo>
                <a:lnTo>
                  <a:pt x="195335" y="32296"/>
                </a:lnTo>
                <a:lnTo>
                  <a:pt x="199107" y="28816"/>
                </a:lnTo>
                <a:lnTo>
                  <a:pt x="203146" y="25184"/>
                </a:lnTo>
                <a:lnTo>
                  <a:pt x="202879" y="18453"/>
                </a:lnTo>
                <a:lnTo>
                  <a:pt x="201075" y="12928"/>
                </a:lnTo>
                <a:lnTo>
                  <a:pt x="199107" y="6108"/>
                </a:lnTo>
                <a:lnTo>
                  <a:pt x="190966" y="4305"/>
                </a:lnTo>
                <a:lnTo>
                  <a:pt x="186343" y="3124"/>
                </a:lnTo>
                <a:lnTo>
                  <a:pt x="180410" y="2196"/>
                </a:lnTo>
                <a:lnTo>
                  <a:pt x="169576" y="1171"/>
                </a:lnTo>
                <a:lnTo>
                  <a:pt x="155432" y="341"/>
                </a:lnTo>
                <a:lnTo>
                  <a:pt x="139569" y="0"/>
                </a:lnTo>
                <a:close/>
              </a:path>
            </a:pathLst>
          </a:custGeom>
          <a:solidFill>
            <a:srgbClr val="FFFFFF"/>
          </a:solidFill>
        </p:spPr>
        <p:txBody>
          <a:bodyPr wrap="square" lIns="0" tIns="0" rIns="0" bIns="0" rtlCol="0"/>
          <a:lstStyle/>
          <a:p>
            <a:pPr marL="285750" indent="-285750">
              <a:buFont typeface="Wingdings" panose="05000000000000000000" pitchFamily="2" charset="2"/>
              <a:buChar char="v"/>
            </a:pPr>
            <a:r>
              <a:rPr lang="en-ZA" sz="1600" b="1" dirty="0">
                <a:latin typeface="Trebuchet MS" panose="020B0603020202020204" pitchFamily="34" charset="0"/>
                <a:cs typeface="Arial" panose="020B0604020202020204" pitchFamily="34" charset="0"/>
              </a:rPr>
              <a:t>Digital Objectives</a:t>
            </a:r>
          </a:p>
          <a:p>
            <a:endParaRPr lang="en-ZA" sz="2800" b="1" dirty="0">
              <a:latin typeface="Trebuchet MS" panose="020B0603020202020204" pitchFamily="34" charset="0"/>
              <a:cs typeface="Arial" panose="020B0604020202020204" pitchFamily="34" charset="0"/>
            </a:endParaRPr>
          </a:p>
          <a:p>
            <a:r>
              <a:rPr lang="en-ZA" dirty="0">
                <a:latin typeface="Trebuchet MS" panose="020B0603020202020204" pitchFamily="34" charset="0"/>
                <a:cs typeface="Arial" panose="020B0604020202020204" pitchFamily="34" charset="0"/>
              </a:rPr>
              <a:t>The digital strategy aims to guide the content approach and rollout in support of the AGOA Forum. It will be implemented in three phases; pre, during and post.</a:t>
            </a:r>
          </a:p>
          <a:p>
            <a:endParaRPr lang="en-ZA" dirty="0">
              <a:latin typeface="Trebuchet MS" panose="020B0603020202020204" pitchFamily="34" charset="0"/>
              <a:cs typeface="Arial" panose="020B0604020202020204" pitchFamily="34" charset="0"/>
            </a:endParaRPr>
          </a:p>
          <a:p>
            <a:pPr marL="285750" indent="-285750">
              <a:buFont typeface="Wingdings" panose="05000000000000000000" pitchFamily="2" charset="2"/>
              <a:buChar char="ü"/>
            </a:pPr>
            <a:r>
              <a:rPr lang="en-ZA" dirty="0">
                <a:latin typeface="Trebuchet MS" panose="020B0603020202020204" pitchFamily="34" charset="0"/>
                <a:cs typeface="Arial" panose="020B0604020202020204" pitchFamily="34" charset="0"/>
              </a:rPr>
              <a:t>Build awareness of South Africa as a competitive investment and business destination</a:t>
            </a:r>
          </a:p>
          <a:p>
            <a:pPr marL="285750" indent="-285750">
              <a:buFont typeface="Wingdings" panose="05000000000000000000" pitchFamily="2" charset="2"/>
              <a:buChar char="ü"/>
            </a:pPr>
            <a:r>
              <a:rPr lang="en-ZA" dirty="0">
                <a:latin typeface="Trebuchet MS" panose="020B0603020202020204" pitchFamily="34" charset="0"/>
                <a:cs typeface="Arial" panose="020B0604020202020204" pitchFamily="34" charset="0"/>
              </a:rPr>
              <a:t>To profile South Africa’s regional strength and influence in global forums</a:t>
            </a:r>
          </a:p>
          <a:p>
            <a:pPr marL="285750" indent="-285750">
              <a:buFont typeface="Wingdings" panose="05000000000000000000" pitchFamily="2" charset="2"/>
              <a:buChar char="ü"/>
            </a:pPr>
            <a:r>
              <a:rPr lang="en-ZA" dirty="0">
                <a:latin typeface="Trebuchet MS" panose="020B0603020202020204" pitchFamily="34" charset="0"/>
                <a:cs typeface="Arial" panose="020B0604020202020204" pitchFamily="34" charset="0"/>
              </a:rPr>
              <a:t>To educate, inform and keep South Africans engaged on government priorities and global agendas that stimulate economic growth </a:t>
            </a:r>
          </a:p>
          <a:p>
            <a:pPr marL="285750" indent="-285750">
              <a:buFont typeface="Wingdings" panose="05000000000000000000" pitchFamily="2" charset="2"/>
              <a:buChar char="ü"/>
            </a:pPr>
            <a:r>
              <a:rPr lang="en-ZA" dirty="0">
                <a:latin typeface="Trebuchet MS" panose="020B0603020202020204" pitchFamily="34" charset="0"/>
                <a:cs typeface="Arial" panose="020B0604020202020204" pitchFamily="34" charset="0"/>
              </a:rPr>
              <a:t>To promote the theme: </a:t>
            </a:r>
            <a:r>
              <a:rPr lang="en-US" i="1" dirty="0">
                <a:latin typeface="Trebuchet MS" panose="020B0603020202020204" pitchFamily="34" charset="0"/>
                <a:cs typeface="Arial" panose="020B0604020202020204" pitchFamily="34" charset="0"/>
              </a:rPr>
              <a:t>Partnering to Build a Resilient, Sustainable and Inclusive AGOA  to Support Economic Development, Industrialisation and Quality Job Creation</a:t>
            </a:r>
            <a:endParaRPr lang="en-ZA" i="1" dirty="0">
              <a:latin typeface="Trebuchet MS" panose="020B0603020202020204" pitchFamily="34" charset="0"/>
              <a:cs typeface="Arial" panose="020B0604020202020204" pitchFamily="34" charset="0"/>
            </a:endParaRPr>
          </a:p>
          <a:p>
            <a:endParaRPr lang="en-ZA" sz="1800" dirty="0">
              <a:latin typeface="Trebuchet MS" panose="020B0603020202020204" pitchFamily="34" charset="0"/>
              <a:cs typeface="Arial" panose="020B0604020202020204" pitchFamily="34" charset="0"/>
            </a:endParaRPr>
          </a:p>
          <a:p>
            <a:r>
              <a:rPr lang="en-ZA" dirty="0">
                <a:latin typeface="Trebuchet MS" panose="020B0603020202020204" pitchFamily="34" charset="0"/>
                <a:cs typeface="Arial" panose="020B0604020202020204" pitchFamily="34" charset="0"/>
              </a:rPr>
              <a:t>Proposed hashtags:</a:t>
            </a:r>
          </a:p>
          <a:p>
            <a:endParaRPr lang="en-ZA" dirty="0">
              <a:latin typeface="Trebuchet MS" panose="020B0603020202020204" pitchFamily="34" charset="0"/>
              <a:cs typeface="Arial" panose="020B0604020202020204" pitchFamily="34" charset="0"/>
            </a:endParaRPr>
          </a:p>
          <a:p>
            <a:r>
              <a:rPr lang="en-ZA" b="1" i="1" dirty="0">
                <a:solidFill>
                  <a:schemeClr val="accent6">
                    <a:lumMod val="75000"/>
                  </a:schemeClr>
                </a:solidFill>
                <a:latin typeface="Trebuchet MS" panose="020B0603020202020204" pitchFamily="34" charset="0"/>
                <a:cs typeface="Arial" panose="020B0604020202020204" pitchFamily="34" charset="0"/>
              </a:rPr>
              <a:t>- #AGOA2023</a:t>
            </a:r>
          </a:p>
          <a:p>
            <a:endParaRPr lang="en-ZA" b="1" i="1" dirty="0">
              <a:solidFill>
                <a:schemeClr val="accent6">
                  <a:lumMod val="75000"/>
                </a:schemeClr>
              </a:solidFill>
              <a:latin typeface="Trebuchet MS" panose="020B0603020202020204" pitchFamily="34" charset="0"/>
              <a:cs typeface="Arial" panose="020B0604020202020204" pitchFamily="34" charset="0"/>
            </a:endParaRPr>
          </a:p>
          <a:p>
            <a:r>
              <a:rPr lang="en-ZA" b="1" i="1" dirty="0">
                <a:solidFill>
                  <a:schemeClr val="accent6">
                    <a:lumMod val="75000"/>
                  </a:schemeClr>
                </a:solidFill>
                <a:latin typeface="Trebuchet MS" panose="020B0603020202020204" pitchFamily="34" charset="0"/>
                <a:cs typeface="Arial" panose="020B0604020202020204" pitchFamily="34" charset="0"/>
              </a:rPr>
              <a:t>- #USAAFRICATRADE</a:t>
            </a:r>
          </a:p>
          <a:p>
            <a:endParaRPr lang="en-ZA" sz="1800"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128511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93AC33-4874-AA31-602A-8D8488F8489B}"/>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8" y="-4"/>
            <a:ext cx="12192000" cy="6855958"/>
          </a:xfrm>
          <a:prstGeom prst="rect">
            <a:avLst/>
          </a:prstGeom>
        </p:spPr>
      </p:pic>
      <p:sp>
        <p:nvSpPr>
          <p:cNvPr id="12" name="TextBox 11">
            <a:extLst>
              <a:ext uri="{FF2B5EF4-FFF2-40B4-BE49-F238E27FC236}">
                <a16:creationId xmlns:a16="http://schemas.microsoft.com/office/drawing/2014/main" id="{FE5EB20D-235E-F844-100C-B2BDABE741FA}"/>
              </a:ext>
            </a:extLst>
          </p:cNvPr>
          <p:cNvSpPr txBox="1"/>
          <p:nvPr/>
        </p:nvSpPr>
        <p:spPr>
          <a:xfrm>
            <a:off x="4128368" y="4522156"/>
            <a:ext cx="4937937" cy="13632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kern="1200" dirty="0">
                <a:solidFill>
                  <a:schemeClr val="tx1"/>
                </a:solidFill>
                <a:latin typeface="+mj-lt"/>
                <a:ea typeface="+mj-ea"/>
                <a:cs typeface="+mj-cs"/>
              </a:rPr>
              <a:t>Countdown Graphics</a:t>
            </a:r>
          </a:p>
        </p:txBody>
      </p:sp>
      <p:sp>
        <p:nvSpPr>
          <p:cNvPr id="17" name="Freeform: Shape 16">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B1AC3891-080A-B67A-73B4-19633CAB67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9" name="Picture 8">
            <a:extLst>
              <a:ext uri="{FF2B5EF4-FFF2-40B4-BE49-F238E27FC236}">
                <a16:creationId xmlns:a16="http://schemas.microsoft.com/office/drawing/2014/main" id="{C30EB75C-F930-E61F-38E5-7AFCC416E49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21" name="Oval 20">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E53D96F-9AD3-D6E0-4206-D525450F4F5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6"/>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3" name="Freeform: Shape 22">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834B355-3A2A-F209-C182-BF20E141D32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 b="-1"/>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25" name="Freeform: Shape 24">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764979B-F8C6-B965-A0F1-A28030445A6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2"/>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299442539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1">
            <a:extLst>
              <a:ext uri="{FF2B5EF4-FFF2-40B4-BE49-F238E27FC236}">
                <a16:creationId xmlns:a16="http://schemas.microsoft.com/office/drawing/2014/main" id="{D5CA7014-63EF-8A0B-F230-9DD87D012C46}"/>
              </a:ext>
            </a:extLst>
          </p:cNvPr>
          <p:cNvSpPr/>
          <p:nvPr/>
        </p:nvSpPr>
        <p:spPr>
          <a:xfrm>
            <a:off x="9343735" y="5452816"/>
            <a:ext cx="279400" cy="1055370"/>
          </a:xfrm>
          <a:custGeom>
            <a:avLst/>
            <a:gdLst/>
            <a:ahLst/>
            <a:cxnLst/>
            <a:rect l="l" t="t" r="r" b="b"/>
            <a:pathLst>
              <a:path w="279400" h="1055370">
                <a:moveTo>
                  <a:pt x="139569" y="0"/>
                </a:moveTo>
                <a:lnTo>
                  <a:pt x="98723" y="2196"/>
                </a:lnTo>
                <a:lnTo>
                  <a:pt x="77885" y="12928"/>
                </a:lnTo>
                <a:lnTo>
                  <a:pt x="75993" y="18453"/>
                </a:lnTo>
                <a:lnTo>
                  <a:pt x="75726" y="25184"/>
                </a:lnTo>
                <a:lnTo>
                  <a:pt x="80108" y="28816"/>
                </a:lnTo>
                <a:lnTo>
                  <a:pt x="83626" y="32296"/>
                </a:lnTo>
                <a:lnTo>
                  <a:pt x="83626" y="38836"/>
                </a:lnTo>
                <a:lnTo>
                  <a:pt x="82013" y="43946"/>
                </a:lnTo>
                <a:lnTo>
                  <a:pt x="78439" y="52817"/>
                </a:lnTo>
                <a:lnTo>
                  <a:pt x="74802" y="62677"/>
                </a:lnTo>
                <a:lnTo>
                  <a:pt x="72996" y="70751"/>
                </a:lnTo>
                <a:lnTo>
                  <a:pt x="72831" y="78854"/>
                </a:lnTo>
                <a:lnTo>
                  <a:pt x="74698" y="81254"/>
                </a:lnTo>
                <a:lnTo>
                  <a:pt x="79854" y="86385"/>
                </a:lnTo>
                <a:lnTo>
                  <a:pt x="79919" y="100875"/>
                </a:lnTo>
                <a:lnTo>
                  <a:pt x="78986" y="141708"/>
                </a:lnTo>
                <a:lnTo>
                  <a:pt x="72852" y="186472"/>
                </a:lnTo>
                <a:lnTo>
                  <a:pt x="60054" y="235925"/>
                </a:lnTo>
                <a:lnTo>
                  <a:pt x="40895" y="300099"/>
                </a:lnTo>
                <a:lnTo>
                  <a:pt x="28821" y="338504"/>
                </a:lnTo>
                <a:lnTo>
                  <a:pt x="19434" y="370201"/>
                </a:lnTo>
                <a:lnTo>
                  <a:pt x="14576" y="392683"/>
                </a:lnTo>
                <a:lnTo>
                  <a:pt x="13317" y="402765"/>
                </a:lnTo>
                <a:lnTo>
                  <a:pt x="12703" y="412624"/>
                </a:lnTo>
                <a:lnTo>
                  <a:pt x="13794" y="420114"/>
                </a:lnTo>
                <a:lnTo>
                  <a:pt x="17649" y="423087"/>
                </a:lnTo>
                <a:lnTo>
                  <a:pt x="8074" y="452126"/>
                </a:lnTo>
                <a:lnTo>
                  <a:pt x="2262" y="510236"/>
                </a:lnTo>
                <a:lnTo>
                  <a:pt x="867" y="568368"/>
                </a:lnTo>
                <a:lnTo>
                  <a:pt x="4543" y="597471"/>
                </a:lnTo>
                <a:lnTo>
                  <a:pt x="1112" y="601452"/>
                </a:lnTo>
                <a:lnTo>
                  <a:pt x="366" y="608285"/>
                </a:lnTo>
                <a:lnTo>
                  <a:pt x="1194" y="616995"/>
                </a:lnTo>
                <a:lnTo>
                  <a:pt x="2486" y="626605"/>
                </a:lnTo>
                <a:lnTo>
                  <a:pt x="6197" y="652056"/>
                </a:lnTo>
                <a:lnTo>
                  <a:pt x="13631" y="705130"/>
                </a:lnTo>
                <a:lnTo>
                  <a:pt x="20954" y="768942"/>
                </a:lnTo>
                <a:lnTo>
                  <a:pt x="24330" y="826604"/>
                </a:lnTo>
                <a:lnTo>
                  <a:pt x="22402" y="866819"/>
                </a:lnTo>
                <a:lnTo>
                  <a:pt x="17770" y="896950"/>
                </a:lnTo>
                <a:lnTo>
                  <a:pt x="12157" y="918812"/>
                </a:lnTo>
                <a:lnTo>
                  <a:pt x="7286" y="934224"/>
                </a:lnTo>
                <a:lnTo>
                  <a:pt x="2068" y="958393"/>
                </a:lnTo>
                <a:lnTo>
                  <a:pt x="4489" y="1017688"/>
                </a:lnTo>
                <a:lnTo>
                  <a:pt x="37707" y="1043776"/>
                </a:lnTo>
                <a:lnTo>
                  <a:pt x="101962" y="1053326"/>
                </a:lnTo>
                <a:lnTo>
                  <a:pt x="139569" y="1054760"/>
                </a:lnTo>
                <a:lnTo>
                  <a:pt x="177138" y="1053326"/>
                </a:lnTo>
                <a:lnTo>
                  <a:pt x="241387" y="1043776"/>
                </a:lnTo>
                <a:lnTo>
                  <a:pt x="274638" y="1017688"/>
                </a:lnTo>
                <a:lnTo>
                  <a:pt x="279207" y="988860"/>
                </a:lnTo>
                <a:lnTo>
                  <a:pt x="277207" y="958393"/>
                </a:lnTo>
                <a:lnTo>
                  <a:pt x="272018" y="934224"/>
                </a:lnTo>
                <a:lnTo>
                  <a:pt x="267027" y="918812"/>
                </a:lnTo>
                <a:lnTo>
                  <a:pt x="261299" y="896950"/>
                </a:lnTo>
                <a:lnTo>
                  <a:pt x="256580" y="866819"/>
                </a:lnTo>
                <a:lnTo>
                  <a:pt x="254619" y="826604"/>
                </a:lnTo>
                <a:lnTo>
                  <a:pt x="257941" y="768942"/>
                </a:lnTo>
                <a:lnTo>
                  <a:pt x="265322" y="705130"/>
                </a:lnTo>
                <a:lnTo>
                  <a:pt x="272878" y="652056"/>
                </a:lnTo>
                <a:lnTo>
                  <a:pt x="276729" y="626605"/>
                </a:lnTo>
                <a:lnTo>
                  <a:pt x="278000" y="616995"/>
                </a:lnTo>
                <a:lnTo>
                  <a:pt x="278771" y="608285"/>
                </a:lnTo>
                <a:lnTo>
                  <a:pt x="277965" y="601452"/>
                </a:lnTo>
                <a:lnTo>
                  <a:pt x="274507" y="597471"/>
                </a:lnTo>
                <a:lnTo>
                  <a:pt x="278095" y="568368"/>
                </a:lnTo>
                <a:lnTo>
                  <a:pt x="276606" y="510236"/>
                </a:lnTo>
                <a:lnTo>
                  <a:pt x="270749" y="452126"/>
                </a:lnTo>
                <a:lnTo>
                  <a:pt x="261235" y="423087"/>
                </a:lnTo>
                <a:lnTo>
                  <a:pt x="265219" y="420114"/>
                </a:lnTo>
                <a:lnTo>
                  <a:pt x="266357" y="412624"/>
                </a:lnTo>
                <a:lnTo>
                  <a:pt x="265747" y="402765"/>
                </a:lnTo>
                <a:lnTo>
                  <a:pt x="264487" y="392683"/>
                </a:lnTo>
                <a:lnTo>
                  <a:pt x="259481" y="370201"/>
                </a:lnTo>
                <a:lnTo>
                  <a:pt x="250043" y="338504"/>
                </a:lnTo>
                <a:lnTo>
                  <a:pt x="237972" y="300099"/>
                </a:lnTo>
                <a:lnTo>
                  <a:pt x="225066" y="257492"/>
                </a:lnTo>
                <a:lnTo>
                  <a:pt x="212259" y="211518"/>
                </a:lnTo>
                <a:lnTo>
                  <a:pt x="202015" y="162991"/>
                </a:lnTo>
                <a:lnTo>
                  <a:pt x="199247" y="120159"/>
                </a:lnTo>
                <a:lnTo>
                  <a:pt x="199068" y="100875"/>
                </a:lnTo>
                <a:lnTo>
                  <a:pt x="199107" y="86385"/>
                </a:lnTo>
                <a:lnTo>
                  <a:pt x="203908" y="81254"/>
                </a:lnTo>
                <a:lnTo>
                  <a:pt x="206041" y="78854"/>
                </a:lnTo>
                <a:lnTo>
                  <a:pt x="206041" y="70751"/>
                </a:lnTo>
                <a:lnTo>
                  <a:pt x="204152" y="62677"/>
                </a:lnTo>
                <a:lnTo>
                  <a:pt x="200404" y="52817"/>
                </a:lnTo>
                <a:lnTo>
                  <a:pt x="196735" y="43946"/>
                </a:lnTo>
                <a:lnTo>
                  <a:pt x="195081" y="38836"/>
                </a:lnTo>
                <a:lnTo>
                  <a:pt x="195081" y="35839"/>
                </a:lnTo>
                <a:lnTo>
                  <a:pt x="195335" y="32296"/>
                </a:lnTo>
                <a:lnTo>
                  <a:pt x="199107" y="28816"/>
                </a:lnTo>
                <a:lnTo>
                  <a:pt x="203146" y="25184"/>
                </a:lnTo>
                <a:lnTo>
                  <a:pt x="202879" y="18453"/>
                </a:lnTo>
                <a:lnTo>
                  <a:pt x="201075" y="12928"/>
                </a:lnTo>
                <a:lnTo>
                  <a:pt x="199107" y="6108"/>
                </a:lnTo>
                <a:lnTo>
                  <a:pt x="190966" y="4305"/>
                </a:lnTo>
                <a:lnTo>
                  <a:pt x="186343" y="3124"/>
                </a:lnTo>
                <a:lnTo>
                  <a:pt x="180410" y="2196"/>
                </a:lnTo>
                <a:lnTo>
                  <a:pt x="169576" y="1171"/>
                </a:lnTo>
                <a:lnTo>
                  <a:pt x="155432" y="341"/>
                </a:lnTo>
                <a:lnTo>
                  <a:pt x="139569" y="0"/>
                </a:lnTo>
                <a:close/>
              </a:path>
            </a:pathLst>
          </a:custGeom>
          <a:solidFill>
            <a:srgbClr val="FFFFFF"/>
          </a:solidFill>
        </p:spPr>
        <p:txBody>
          <a:bodyPr wrap="square" lIns="0" tIns="0" rIns="0" bIns="0" rtlCol="0"/>
          <a:lstStyle/>
          <a:p>
            <a:endParaRPr/>
          </a:p>
        </p:txBody>
      </p:sp>
      <p:sp>
        <p:nvSpPr>
          <p:cNvPr id="6" name="TextBox 5">
            <a:extLst>
              <a:ext uri="{FF2B5EF4-FFF2-40B4-BE49-F238E27FC236}">
                <a16:creationId xmlns:a16="http://schemas.microsoft.com/office/drawing/2014/main" id="{E530C137-74D1-66D1-347C-ECF442DAEF99}"/>
              </a:ext>
            </a:extLst>
          </p:cNvPr>
          <p:cNvSpPr txBox="1"/>
          <p:nvPr/>
        </p:nvSpPr>
        <p:spPr>
          <a:xfrm>
            <a:off x="-17262" y="1234695"/>
            <a:ext cx="3048745" cy="3908762"/>
          </a:xfrm>
          <a:prstGeom prst="rect">
            <a:avLst/>
          </a:prstGeom>
          <a:noFill/>
        </p:spPr>
        <p:txBody>
          <a:bodyPr wrap="square" rtlCol="0">
            <a:spAutoFit/>
          </a:bodyPr>
          <a:lstStyle/>
          <a:p>
            <a:pPr marL="285750" indent="-285750">
              <a:buFont typeface="Wingdings" panose="05000000000000000000" pitchFamily="2" charset="2"/>
              <a:buChar char="v"/>
            </a:pPr>
            <a:r>
              <a:rPr lang="en-ZA" sz="1600" b="1" dirty="0">
                <a:latin typeface="Trebuchet MS" panose="020B0603020202020204" pitchFamily="34" charset="0"/>
                <a:cs typeface="Arial" panose="020B0604020202020204" pitchFamily="34" charset="0"/>
              </a:rPr>
              <a:t>Digital Platforms</a:t>
            </a:r>
          </a:p>
          <a:p>
            <a:endParaRPr lang="en-ZA" sz="1600" dirty="0">
              <a:latin typeface="Trebuchet MS" panose="020B0603020202020204" pitchFamily="34" charset="0"/>
              <a:cs typeface="Arial" panose="020B0604020202020204" pitchFamily="34" charset="0"/>
            </a:endParaRPr>
          </a:p>
          <a:p>
            <a:pPr marL="285750" indent="-285750">
              <a:lnSpc>
                <a:spcPct val="150000"/>
              </a:lnSpc>
              <a:buFont typeface="Wingdings" panose="05000000000000000000" pitchFamily="2" charset="2"/>
              <a:buChar char="ü"/>
            </a:pPr>
            <a:r>
              <a:rPr lang="en-ZA" sz="1600" dirty="0">
                <a:latin typeface="Trebuchet MS" panose="020B0603020202020204" pitchFamily="34" charset="0"/>
                <a:cs typeface="Arial" panose="020B0604020202020204" pitchFamily="34" charset="0"/>
              </a:rPr>
              <a:t>LinkedIn</a:t>
            </a:r>
          </a:p>
          <a:p>
            <a:pPr marL="285750" indent="-285750">
              <a:lnSpc>
                <a:spcPct val="150000"/>
              </a:lnSpc>
              <a:buFont typeface="Wingdings" panose="05000000000000000000" pitchFamily="2" charset="2"/>
              <a:buChar char="ü"/>
            </a:pPr>
            <a:r>
              <a:rPr lang="en-ZA" sz="1600" dirty="0">
                <a:latin typeface="Trebuchet MS" panose="020B0603020202020204" pitchFamily="34" charset="0"/>
                <a:cs typeface="Arial" panose="020B0604020202020204" pitchFamily="34" charset="0"/>
              </a:rPr>
              <a:t>Twitter/ X</a:t>
            </a:r>
          </a:p>
          <a:p>
            <a:pPr marL="285750" indent="-285750">
              <a:lnSpc>
                <a:spcPct val="150000"/>
              </a:lnSpc>
              <a:buFont typeface="Wingdings" panose="05000000000000000000" pitchFamily="2" charset="2"/>
              <a:buChar char="ü"/>
            </a:pPr>
            <a:r>
              <a:rPr lang="en-ZA" sz="1600" dirty="0">
                <a:latin typeface="Trebuchet MS" panose="020B0603020202020204" pitchFamily="34" charset="0"/>
                <a:cs typeface="Arial" panose="020B0604020202020204" pitchFamily="34" charset="0"/>
              </a:rPr>
              <a:t>Facebook</a:t>
            </a:r>
          </a:p>
          <a:p>
            <a:pPr marL="285750" indent="-285750">
              <a:lnSpc>
                <a:spcPct val="150000"/>
              </a:lnSpc>
              <a:buFont typeface="Wingdings" panose="05000000000000000000" pitchFamily="2" charset="2"/>
              <a:buChar char="ü"/>
            </a:pPr>
            <a:r>
              <a:rPr lang="en-ZA" sz="1600" dirty="0">
                <a:latin typeface="Trebuchet MS" panose="020B0603020202020204" pitchFamily="34" charset="0"/>
                <a:cs typeface="Arial" panose="020B0604020202020204" pitchFamily="34" charset="0"/>
              </a:rPr>
              <a:t>Instagram</a:t>
            </a:r>
          </a:p>
          <a:p>
            <a:pPr marL="285750" indent="-285750">
              <a:lnSpc>
                <a:spcPct val="150000"/>
              </a:lnSpc>
              <a:buFont typeface="Wingdings" panose="05000000000000000000" pitchFamily="2" charset="2"/>
              <a:buChar char="ü"/>
            </a:pPr>
            <a:r>
              <a:rPr lang="en-ZA" sz="1600" dirty="0">
                <a:latin typeface="Trebuchet MS" panose="020B0603020202020204" pitchFamily="34" charset="0"/>
                <a:cs typeface="Arial" panose="020B0604020202020204" pitchFamily="34" charset="0"/>
              </a:rPr>
              <a:t>YouTube (Livestream) </a:t>
            </a:r>
          </a:p>
          <a:p>
            <a:endParaRPr lang="en-ZA" sz="1600" dirty="0">
              <a:latin typeface="Trebuchet MS" panose="020B0603020202020204" pitchFamily="34" charset="0"/>
              <a:cs typeface="Arial" panose="020B0604020202020204" pitchFamily="34" charset="0"/>
            </a:endParaRPr>
          </a:p>
          <a:p>
            <a:endParaRPr lang="en-ZA" sz="1600" dirty="0">
              <a:latin typeface="Trebuchet MS" panose="020B0603020202020204" pitchFamily="34" charset="0"/>
              <a:cs typeface="Arial" panose="020B0604020202020204" pitchFamily="34" charset="0"/>
            </a:endParaRPr>
          </a:p>
          <a:p>
            <a:endParaRPr lang="en-ZA" sz="1600" dirty="0">
              <a:latin typeface="Trebuchet MS" panose="020B0603020202020204" pitchFamily="34" charset="0"/>
              <a:cs typeface="Arial" panose="020B0604020202020204" pitchFamily="34" charset="0"/>
            </a:endParaRPr>
          </a:p>
          <a:p>
            <a:pPr marL="285750" indent="-285750">
              <a:buFont typeface="Wingdings" panose="05000000000000000000" pitchFamily="2" charset="2"/>
              <a:buChar char="v"/>
            </a:pPr>
            <a:r>
              <a:rPr lang="en-ZA" sz="1600" dirty="0">
                <a:latin typeface="Trebuchet MS" panose="020B0603020202020204" pitchFamily="34" charset="0"/>
                <a:cs typeface="Arial" panose="020B0604020202020204" pitchFamily="34" charset="0"/>
              </a:rPr>
              <a:t>Official website: </a:t>
            </a:r>
            <a:r>
              <a:rPr lang="en-ZA" sz="1600" dirty="0">
                <a:latin typeface="Trebuchet MS" panose="020B0603020202020204" pitchFamily="34" charset="0"/>
                <a:cs typeface="Arial" panose="020B0604020202020204" pitchFamily="34" charset="0"/>
                <a:hlinkClick r:id="rId2"/>
              </a:rPr>
              <a:t>WWW.AGOAFORUM.CO.ZA</a:t>
            </a:r>
            <a:r>
              <a:rPr lang="en-ZA" sz="1600" dirty="0">
                <a:latin typeface="Trebuchet MS" panose="020B0603020202020204" pitchFamily="34" charset="0"/>
                <a:cs typeface="Arial" panose="020B0604020202020204" pitchFamily="34" charset="0"/>
              </a:rPr>
              <a:t> (tbc</a:t>
            </a:r>
            <a:r>
              <a:rPr lang="en-ZA" sz="1600" b="1" dirty="0">
                <a:latin typeface="Trebuchet MS" panose="020B0603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2777A893-97DE-003D-96ED-5F00C9E9A618}"/>
              </a:ext>
            </a:extLst>
          </p:cNvPr>
          <p:cNvSpPr/>
          <p:nvPr/>
        </p:nvSpPr>
        <p:spPr>
          <a:xfrm>
            <a:off x="97092" y="5294956"/>
            <a:ext cx="5712038" cy="1246094"/>
          </a:xfrm>
          <a:prstGeom prst="rect">
            <a:avLst/>
          </a:prstGeom>
          <a:solidFill>
            <a:schemeClr val="bg1"/>
          </a:solidFill>
          <a:ln w="76200">
            <a:solidFill>
              <a:srgbClr val="0068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a:extLst>
              <a:ext uri="{FF2B5EF4-FFF2-40B4-BE49-F238E27FC236}">
                <a16:creationId xmlns:a16="http://schemas.microsoft.com/office/drawing/2014/main" id="{EE2D1ABA-478A-A529-6D67-C8045A700E69}"/>
              </a:ext>
            </a:extLst>
          </p:cNvPr>
          <p:cNvPicPr>
            <a:picLocks noChangeAspect="1"/>
          </p:cNvPicPr>
          <p:nvPr/>
        </p:nvPicPr>
        <p:blipFill>
          <a:blip r:embed="rId3"/>
          <a:stretch>
            <a:fillRect/>
          </a:stretch>
        </p:blipFill>
        <p:spPr>
          <a:xfrm>
            <a:off x="4434069" y="5594843"/>
            <a:ext cx="1122899" cy="720128"/>
          </a:xfrm>
          <a:prstGeom prst="rect">
            <a:avLst/>
          </a:prstGeom>
        </p:spPr>
      </p:pic>
      <p:pic>
        <p:nvPicPr>
          <p:cNvPr id="9" name="Picture 8">
            <a:extLst>
              <a:ext uri="{FF2B5EF4-FFF2-40B4-BE49-F238E27FC236}">
                <a16:creationId xmlns:a16="http://schemas.microsoft.com/office/drawing/2014/main" id="{39C46D25-EA4F-F3F5-E94C-8B3B9260B1EA}"/>
              </a:ext>
            </a:extLst>
          </p:cNvPr>
          <p:cNvPicPr>
            <a:picLocks noChangeAspect="1"/>
          </p:cNvPicPr>
          <p:nvPr/>
        </p:nvPicPr>
        <p:blipFill>
          <a:blip r:embed="rId4"/>
          <a:stretch>
            <a:fillRect/>
          </a:stretch>
        </p:blipFill>
        <p:spPr>
          <a:xfrm>
            <a:off x="2198753" y="5493043"/>
            <a:ext cx="1256554" cy="849920"/>
          </a:xfrm>
          <a:prstGeom prst="rect">
            <a:avLst/>
          </a:prstGeom>
        </p:spPr>
      </p:pic>
      <p:pic>
        <p:nvPicPr>
          <p:cNvPr id="10" name="Picture 9">
            <a:extLst>
              <a:ext uri="{FF2B5EF4-FFF2-40B4-BE49-F238E27FC236}">
                <a16:creationId xmlns:a16="http://schemas.microsoft.com/office/drawing/2014/main" id="{F6C5E9B8-B47D-B187-C073-262DE15B101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2811" t="19369" r="-1"/>
          <a:stretch/>
        </p:blipFill>
        <p:spPr>
          <a:xfrm>
            <a:off x="3517920" y="5585345"/>
            <a:ext cx="1018263" cy="712517"/>
          </a:xfrm>
          <a:prstGeom prst="rect">
            <a:avLst/>
          </a:prstGeom>
        </p:spPr>
      </p:pic>
      <p:pic>
        <p:nvPicPr>
          <p:cNvPr id="11" name="Picture 10">
            <a:extLst>
              <a:ext uri="{FF2B5EF4-FFF2-40B4-BE49-F238E27FC236}">
                <a16:creationId xmlns:a16="http://schemas.microsoft.com/office/drawing/2014/main" id="{663DEB9D-4795-3BF3-E9F0-D658D4FE404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07111" y="5585346"/>
            <a:ext cx="629029" cy="645427"/>
          </a:xfrm>
          <a:prstGeom prst="rect">
            <a:avLst/>
          </a:prstGeom>
        </p:spPr>
      </p:pic>
      <p:pic>
        <p:nvPicPr>
          <p:cNvPr id="12" name="Picture 11">
            <a:extLst>
              <a:ext uri="{FF2B5EF4-FFF2-40B4-BE49-F238E27FC236}">
                <a16:creationId xmlns:a16="http://schemas.microsoft.com/office/drawing/2014/main" id="{76A393C9-8BD3-495C-83AD-CFE717F2757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2365" y="5577735"/>
            <a:ext cx="805512" cy="628169"/>
          </a:xfrm>
          <a:prstGeom prst="rect">
            <a:avLst/>
          </a:prstGeom>
        </p:spPr>
      </p:pic>
      <p:sp>
        <p:nvSpPr>
          <p:cNvPr id="17" name="TextBox 16">
            <a:extLst>
              <a:ext uri="{FF2B5EF4-FFF2-40B4-BE49-F238E27FC236}">
                <a16:creationId xmlns:a16="http://schemas.microsoft.com/office/drawing/2014/main" id="{1B05D3A3-FF53-4D9C-AFA3-E05B749C0ADE}"/>
              </a:ext>
            </a:extLst>
          </p:cNvPr>
          <p:cNvSpPr txBox="1"/>
          <p:nvPr/>
        </p:nvSpPr>
        <p:spPr>
          <a:xfrm>
            <a:off x="2827030" y="1238793"/>
            <a:ext cx="3297947" cy="2386231"/>
          </a:xfrm>
          <a:prstGeom prst="rect">
            <a:avLst/>
          </a:prstGeom>
          <a:noFill/>
        </p:spPr>
        <p:txBody>
          <a:bodyPr wrap="square" rtlCol="0">
            <a:spAutoFit/>
          </a:bodyPr>
          <a:lstStyle/>
          <a:p>
            <a:pPr marL="285750" indent="-285750">
              <a:buFont typeface="Wingdings" panose="05000000000000000000" pitchFamily="2" charset="2"/>
              <a:buChar char="v"/>
            </a:pPr>
            <a:r>
              <a:rPr lang="en-US" sz="1600" b="1" dirty="0">
                <a:latin typeface="Trebuchet MS" panose="020B0603020202020204" pitchFamily="34" charset="0"/>
                <a:cs typeface="Arial" panose="020B0604020202020204" pitchFamily="34" charset="0"/>
              </a:rPr>
              <a:t>Campaign Elements</a:t>
            </a:r>
          </a:p>
          <a:p>
            <a:endParaRPr lang="en-US" sz="1600" b="1" dirty="0">
              <a:latin typeface="Trebuchet MS" panose="020B0603020202020204" pitchFamily="34" charset="0"/>
              <a:cs typeface="Arial" panose="020B0604020202020204" pitchFamily="34" charset="0"/>
            </a:endParaRPr>
          </a:p>
          <a:p>
            <a:pPr marL="342900" indent="-342900">
              <a:lnSpc>
                <a:spcPct val="150000"/>
              </a:lnSpc>
              <a:buFont typeface="Wingdings" panose="05000000000000000000" pitchFamily="2" charset="2"/>
              <a:buChar char="ü"/>
            </a:pPr>
            <a:r>
              <a:rPr lang="en-US" sz="1600" dirty="0">
                <a:latin typeface="Trebuchet MS" panose="020B0603020202020204" pitchFamily="34" charset="0"/>
                <a:cs typeface="Arial" panose="020B0604020202020204" pitchFamily="34" charset="0"/>
              </a:rPr>
              <a:t>Live Tweeting</a:t>
            </a:r>
          </a:p>
          <a:p>
            <a:pPr marL="342900" indent="-342900">
              <a:lnSpc>
                <a:spcPct val="150000"/>
              </a:lnSpc>
              <a:buFont typeface="Wingdings" panose="05000000000000000000" pitchFamily="2" charset="2"/>
              <a:buChar char="ü"/>
            </a:pPr>
            <a:r>
              <a:rPr lang="en-US" sz="1600" dirty="0">
                <a:latin typeface="Trebuchet MS" panose="020B0603020202020204" pitchFamily="34" charset="0"/>
                <a:cs typeface="Arial" panose="020B0604020202020204" pitchFamily="34" charset="0"/>
              </a:rPr>
              <a:t>Infographics</a:t>
            </a:r>
          </a:p>
          <a:p>
            <a:pPr marL="342900" indent="-342900">
              <a:lnSpc>
                <a:spcPct val="150000"/>
              </a:lnSpc>
              <a:buFont typeface="Wingdings" panose="05000000000000000000" pitchFamily="2" charset="2"/>
              <a:buChar char="ü"/>
            </a:pPr>
            <a:r>
              <a:rPr lang="en-US" sz="1600" dirty="0">
                <a:latin typeface="Trebuchet MS" panose="020B0603020202020204" pitchFamily="34" charset="0"/>
                <a:cs typeface="Arial" panose="020B0604020202020204" pitchFamily="34" charset="0"/>
              </a:rPr>
              <a:t>Photos and short-form videos</a:t>
            </a:r>
          </a:p>
          <a:p>
            <a:pPr marL="342900" indent="-342900">
              <a:lnSpc>
                <a:spcPct val="150000"/>
              </a:lnSpc>
              <a:buFont typeface="Wingdings" panose="05000000000000000000" pitchFamily="2" charset="2"/>
              <a:buChar char="ü"/>
            </a:pPr>
            <a:r>
              <a:rPr lang="en-US" sz="1600" dirty="0">
                <a:latin typeface="Trebuchet MS" panose="020B0603020202020204" pitchFamily="34" charset="0"/>
                <a:cs typeface="Arial" panose="020B0604020202020204" pitchFamily="34" charset="0"/>
              </a:rPr>
              <a:t>Paid Media</a:t>
            </a:r>
          </a:p>
          <a:p>
            <a:pPr marL="342900" indent="-342900">
              <a:lnSpc>
                <a:spcPct val="150000"/>
              </a:lnSpc>
              <a:buFont typeface="Wingdings" panose="05000000000000000000" pitchFamily="2" charset="2"/>
              <a:buChar char="ü"/>
            </a:pPr>
            <a:r>
              <a:rPr lang="en-US" sz="1600" dirty="0">
                <a:latin typeface="Trebuchet MS" panose="020B0603020202020204" pitchFamily="34" charset="0"/>
                <a:cs typeface="Arial" panose="020B0604020202020204" pitchFamily="34" charset="0"/>
              </a:rPr>
              <a:t>Social Media Covers</a:t>
            </a:r>
            <a:endParaRPr lang="en-ZA" sz="1600" dirty="0">
              <a:latin typeface="Trebuchet MS" panose="020B0603020202020204" pitchFamily="34" charset="0"/>
            </a:endParaRPr>
          </a:p>
        </p:txBody>
      </p:sp>
      <p:sp>
        <p:nvSpPr>
          <p:cNvPr id="18" name="Title 1">
            <a:extLst>
              <a:ext uri="{FF2B5EF4-FFF2-40B4-BE49-F238E27FC236}">
                <a16:creationId xmlns:a16="http://schemas.microsoft.com/office/drawing/2014/main" id="{F95B0F1C-C8CC-9976-89DA-D3A6DE6B5711}"/>
              </a:ext>
            </a:extLst>
          </p:cNvPr>
          <p:cNvSpPr txBox="1">
            <a:spLocks/>
          </p:cNvSpPr>
          <p:nvPr/>
        </p:nvSpPr>
        <p:spPr>
          <a:xfrm>
            <a:off x="0" y="0"/>
            <a:ext cx="12191999" cy="501649"/>
          </a:xfrm>
          <a:prstGeom prst="rect">
            <a:avLst/>
          </a:prstGeom>
          <a:solidFill>
            <a:schemeClr val="accent6">
              <a:lumMod val="60000"/>
              <a:lumOff val="40000"/>
            </a:schemeClr>
          </a:solidFill>
        </p:spPr>
        <p:txBody>
          <a:bodyPr vert="horz" lIns="91440" tIns="45720" rIns="91440" bIns="45720" rtlCol="0" anchor="ctr">
            <a:normAutofit lnSpcReduction="10000"/>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solidFill>
                  <a:prstClr val="black"/>
                </a:solidFill>
              </a:rPr>
              <a:t>COMMUCATION PLAN </a:t>
            </a:r>
            <a:endParaRPr kumimoji="0" lang="en-ZA" b="1" i="0" u="none" strike="noStrike" kern="1200" cap="small" spc="0" normalizeH="0" baseline="0" noProof="0" dirty="0">
              <a:ln>
                <a:noFill/>
              </a:ln>
              <a:solidFill>
                <a:prstClr val="black"/>
              </a:solidFill>
              <a:effectLst/>
              <a:uLnTx/>
              <a:uFillTx/>
              <a:latin typeface="Trebuchet MS" pitchFamily="34" charset="0"/>
              <a:ea typeface="+mj-ea"/>
              <a:cs typeface="+mj-cs"/>
            </a:endParaRPr>
          </a:p>
        </p:txBody>
      </p:sp>
      <p:sp>
        <p:nvSpPr>
          <p:cNvPr id="19" name="TextBox 18">
            <a:extLst>
              <a:ext uri="{FF2B5EF4-FFF2-40B4-BE49-F238E27FC236}">
                <a16:creationId xmlns:a16="http://schemas.microsoft.com/office/drawing/2014/main" id="{5B038FC8-282A-2762-FA55-07E0CC79E64B}"/>
              </a:ext>
            </a:extLst>
          </p:cNvPr>
          <p:cNvSpPr txBox="1"/>
          <p:nvPr/>
        </p:nvSpPr>
        <p:spPr>
          <a:xfrm>
            <a:off x="3287478" y="648804"/>
            <a:ext cx="5674997" cy="369332"/>
          </a:xfrm>
          <a:prstGeom prst="rect">
            <a:avLst/>
          </a:prstGeom>
          <a:noFill/>
        </p:spPr>
        <p:txBody>
          <a:bodyPr wrap="square" rtlCol="0">
            <a:spAutoFit/>
          </a:bodyPr>
          <a:lstStyle/>
          <a:p>
            <a:pPr algn="ctr"/>
            <a:r>
              <a:rPr lang="en-US" b="1" dirty="0">
                <a:latin typeface="Trebuchet MS" panose="020B0603020202020204" pitchFamily="34" charset="0"/>
              </a:rPr>
              <a:t>DIGITAL PLAN</a:t>
            </a:r>
            <a:endParaRPr lang="en-ZA" b="1" dirty="0">
              <a:latin typeface="Trebuchet MS" panose="020B0603020202020204" pitchFamily="34" charset="0"/>
            </a:endParaRPr>
          </a:p>
        </p:txBody>
      </p:sp>
      <p:sp>
        <p:nvSpPr>
          <p:cNvPr id="21" name="TextBox 20">
            <a:extLst>
              <a:ext uri="{FF2B5EF4-FFF2-40B4-BE49-F238E27FC236}">
                <a16:creationId xmlns:a16="http://schemas.microsoft.com/office/drawing/2014/main" id="{5FDF79F5-F7D1-81DF-3722-2E8CFB163CEB}"/>
              </a:ext>
            </a:extLst>
          </p:cNvPr>
          <p:cNvSpPr txBox="1"/>
          <p:nvPr/>
        </p:nvSpPr>
        <p:spPr>
          <a:xfrm>
            <a:off x="6187590" y="1206694"/>
            <a:ext cx="5983752" cy="5710218"/>
          </a:xfrm>
          <a:prstGeom prst="rect">
            <a:avLst/>
          </a:prstGeom>
          <a:noFill/>
        </p:spPr>
        <p:txBody>
          <a:bodyPr wrap="square">
            <a:spAutoFit/>
          </a:bodyPr>
          <a:lstStyle/>
          <a:p>
            <a:pPr marL="285750" indent="-285750">
              <a:buFont typeface="Wingdings" panose="05000000000000000000" pitchFamily="2" charset="2"/>
              <a:buChar char="v"/>
            </a:pPr>
            <a:r>
              <a:rPr lang="en-ZA" sz="1600" b="1" dirty="0">
                <a:latin typeface="Trebuchet MS" panose="020B0603020202020204" pitchFamily="34" charset="0"/>
                <a:cs typeface="Arial" panose="020B0604020202020204" pitchFamily="34" charset="0"/>
              </a:rPr>
              <a:t>Implementation Partners</a:t>
            </a:r>
          </a:p>
          <a:p>
            <a:endParaRPr lang="en-ZA" sz="1600" b="1" dirty="0">
              <a:latin typeface="Trebuchet MS" panose="020B0603020202020204" pitchFamily="34" charset="0"/>
              <a:cs typeface="Arial" panose="020B0604020202020204" pitchFamily="34" charset="0"/>
            </a:endParaRPr>
          </a:p>
          <a:p>
            <a:pPr>
              <a:lnSpc>
                <a:spcPct val="150000"/>
              </a:lnSpc>
            </a:pPr>
            <a:r>
              <a:rPr lang="en-ZA" sz="1600" dirty="0">
                <a:latin typeface="Trebuchet MS" panose="020B0603020202020204" pitchFamily="34" charset="0"/>
                <a:cs typeface="Arial" panose="020B0604020202020204" pitchFamily="34" charset="0"/>
              </a:rPr>
              <a:t>The digital strategy will be executed through partners’ existing social media platforms. These include:</a:t>
            </a:r>
          </a:p>
          <a:p>
            <a:pPr marL="342900" indent="-342900">
              <a:lnSpc>
                <a:spcPct val="150000"/>
              </a:lnSpc>
              <a:buFont typeface="Arial" panose="020B0604020202020204" pitchFamily="34" charset="0"/>
              <a:buChar char="•"/>
            </a:pPr>
            <a:r>
              <a:rPr lang="en-ZA" sz="1600" dirty="0">
                <a:latin typeface="Trebuchet MS" panose="020B0603020202020204" pitchFamily="34" charset="0"/>
                <a:cs typeface="Arial" panose="020B0604020202020204" pitchFamily="34" charset="0"/>
              </a:rPr>
              <a:t>Brand South Africa</a:t>
            </a:r>
          </a:p>
          <a:p>
            <a:pPr marL="342900" indent="-342900">
              <a:lnSpc>
                <a:spcPct val="150000"/>
              </a:lnSpc>
              <a:buFont typeface="Arial" panose="020B0604020202020204" pitchFamily="34" charset="0"/>
              <a:buChar char="•"/>
            </a:pPr>
            <a:r>
              <a:rPr lang="en-ZA" sz="1600" dirty="0">
                <a:latin typeface="Trebuchet MS" panose="020B0603020202020204" pitchFamily="34" charset="0"/>
                <a:cs typeface="Arial" panose="020B0604020202020204" pitchFamily="34" charset="0"/>
              </a:rPr>
              <a:t>DTIC</a:t>
            </a:r>
          </a:p>
          <a:p>
            <a:pPr marL="342900" indent="-342900">
              <a:lnSpc>
                <a:spcPct val="150000"/>
              </a:lnSpc>
              <a:buFont typeface="Arial" panose="020B0604020202020204" pitchFamily="34" charset="0"/>
              <a:buChar char="•"/>
            </a:pPr>
            <a:r>
              <a:rPr lang="en-ZA" sz="1600" dirty="0">
                <a:latin typeface="Trebuchet MS" panose="020B0603020202020204" pitchFamily="34" charset="0"/>
                <a:cs typeface="Arial" panose="020B0604020202020204" pitchFamily="34" charset="0"/>
              </a:rPr>
              <a:t>GCIS</a:t>
            </a:r>
          </a:p>
          <a:p>
            <a:pPr marL="342900" indent="-342900">
              <a:lnSpc>
                <a:spcPct val="150000"/>
              </a:lnSpc>
              <a:buFont typeface="Arial" panose="020B0604020202020204" pitchFamily="34" charset="0"/>
              <a:buChar char="•"/>
            </a:pPr>
            <a:r>
              <a:rPr lang="en-ZA" sz="1600" dirty="0">
                <a:latin typeface="Trebuchet MS" panose="020B0603020202020204" pitchFamily="34" charset="0"/>
                <a:cs typeface="Arial" panose="020B0604020202020204" pitchFamily="34" charset="0"/>
              </a:rPr>
              <a:t>GGDA</a:t>
            </a:r>
          </a:p>
          <a:p>
            <a:pPr marL="342900" indent="-342900">
              <a:lnSpc>
                <a:spcPct val="150000"/>
              </a:lnSpc>
              <a:buFont typeface="Arial" panose="020B0604020202020204" pitchFamily="34" charset="0"/>
              <a:buChar char="•"/>
            </a:pPr>
            <a:r>
              <a:rPr lang="en-ZA" sz="1600" dirty="0">
                <a:latin typeface="Trebuchet MS" panose="020B0603020202020204" pitchFamily="34" charset="0"/>
                <a:cs typeface="Arial" panose="020B0604020202020204" pitchFamily="34" charset="0"/>
              </a:rPr>
              <a:t>Proudly South African </a:t>
            </a:r>
          </a:p>
          <a:p>
            <a:pPr marL="342900" indent="-342900">
              <a:lnSpc>
                <a:spcPct val="150000"/>
              </a:lnSpc>
              <a:buFont typeface="Arial" panose="020B0604020202020204" pitchFamily="34" charset="0"/>
              <a:buChar char="•"/>
            </a:pPr>
            <a:r>
              <a:rPr lang="en-ZA" sz="1600" dirty="0">
                <a:latin typeface="Trebuchet MS" panose="020B0603020202020204" pitchFamily="34" charset="0"/>
                <a:cs typeface="Arial" panose="020B0604020202020204" pitchFamily="34" charset="0"/>
              </a:rPr>
              <a:t>Expo Centre Johannesburg XPO CENTRE </a:t>
            </a:r>
          </a:p>
          <a:p>
            <a:pPr marL="342900" indent="-342900">
              <a:lnSpc>
                <a:spcPct val="150000"/>
              </a:lnSpc>
              <a:buFont typeface="Arial" panose="020B0604020202020204" pitchFamily="34" charset="0"/>
              <a:buChar char="•"/>
            </a:pPr>
            <a:r>
              <a:rPr lang="en-ZA" sz="1600" dirty="0">
                <a:latin typeface="Trebuchet MS" panose="020B0603020202020204" pitchFamily="34" charset="0"/>
                <a:cs typeface="Arial" panose="020B0604020202020204" pitchFamily="34" charset="0"/>
              </a:rPr>
              <a:t>AGOA PARTNERS  (TBC)</a:t>
            </a:r>
          </a:p>
          <a:p>
            <a:pPr marL="342900" indent="-342900">
              <a:lnSpc>
                <a:spcPct val="150000"/>
              </a:lnSpc>
              <a:buFont typeface="Arial" panose="020B0604020202020204" pitchFamily="34" charset="0"/>
              <a:buChar char="•"/>
            </a:pPr>
            <a:r>
              <a:rPr lang="en-ZA" sz="1600" dirty="0">
                <a:latin typeface="Trebuchet MS" panose="020B0603020202020204" pitchFamily="34" charset="0"/>
                <a:cs typeface="Arial" panose="020B0604020202020204" pitchFamily="34" charset="0"/>
              </a:rPr>
              <a:t>DIRCO</a:t>
            </a:r>
          </a:p>
          <a:p>
            <a:pPr marL="342900" indent="-342900">
              <a:lnSpc>
                <a:spcPct val="150000"/>
              </a:lnSpc>
              <a:buFont typeface="Arial" panose="020B0604020202020204" pitchFamily="34" charset="0"/>
              <a:buChar char="•"/>
            </a:pPr>
            <a:r>
              <a:rPr lang="en-ZA" sz="1600" dirty="0">
                <a:latin typeface="Trebuchet MS" panose="020B0603020202020204" pitchFamily="34" charset="0"/>
                <a:cs typeface="Arial" panose="020B0604020202020204" pitchFamily="34" charset="0"/>
              </a:rPr>
              <a:t>BUSA</a:t>
            </a:r>
          </a:p>
          <a:p>
            <a:pPr marL="342900" indent="-342900">
              <a:lnSpc>
                <a:spcPct val="150000"/>
              </a:lnSpc>
              <a:buFont typeface="Arial" panose="020B0604020202020204" pitchFamily="34" charset="0"/>
              <a:buChar char="•"/>
            </a:pPr>
            <a:r>
              <a:rPr lang="en-ZA" sz="1600" dirty="0">
                <a:latin typeface="Trebuchet MS" panose="020B0603020202020204" pitchFamily="34" charset="0"/>
                <a:cs typeface="Arial" panose="020B0604020202020204" pitchFamily="34" charset="0"/>
              </a:rPr>
              <a:t>BLSA </a:t>
            </a:r>
          </a:p>
          <a:p>
            <a:pPr marL="342900" indent="-342900">
              <a:lnSpc>
                <a:spcPct val="150000"/>
              </a:lnSpc>
              <a:buFont typeface="Arial" panose="020B0604020202020204" pitchFamily="34" charset="0"/>
              <a:buChar char="•"/>
            </a:pPr>
            <a:r>
              <a:rPr lang="en-ZA" sz="1600" dirty="0">
                <a:latin typeface="Trebuchet MS" panose="020B0603020202020204" pitchFamily="34" charset="0"/>
                <a:cs typeface="Arial" panose="020B0604020202020204" pitchFamily="34" charset="0"/>
              </a:rPr>
              <a:t>AMCHAM</a:t>
            </a:r>
          </a:p>
          <a:p>
            <a:pPr marL="342900" indent="-342900">
              <a:lnSpc>
                <a:spcPct val="150000"/>
              </a:lnSpc>
              <a:buFont typeface="Arial" panose="020B0604020202020204" pitchFamily="34" charset="0"/>
              <a:buChar char="•"/>
            </a:pPr>
            <a:r>
              <a:rPr lang="en-ZA" sz="1600" dirty="0">
                <a:latin typeface="Trebuchet MS" panose="020B0603020202020204" pitchFamily="34" charset="0"/>
                <a:cs typeface="Arial" panose="020B0604020202020204" pitchFamily="34" charset="0"/>
              </a:rPr>
              <a:t>TRANSNET</a:t>
            </a:r>
            <a:endParaRPr lang="en-ZA" sz="1600" dirty="0">
              <a:latin typeface="Trebuchet MS" panose="020B0603020202020204" pitchFamily="34" charset="0"/>
            </a:endParaRPr>
          </a:p>
        </p:txBody>
      </p:sp>
    </p:spTree>
    <p:extLst>
      <p:ext uri="{BB962C8B-B14F-4D97-AF65-F5344CB8AC3E}">
        <p14:creationId xmlns:p14="http://schemas.microsoft.com/office/powerpoint/2010/main" val="3031392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1">
            <a:extLst>
              <a:ext uri="{FF2B5EF4-FFF2-40B4-BE49-F238E27FC236}">
                <a16:creationId xmlns:a16="http://schemas.microsoft.com/office/drawing/2014/main" id="{D5CA7014-63EF-8A0B-F230-9DD87D012C46}"/>
              </a:ext>
            </a:extLst>
          </p:cNvPr>
          <p:cNvSpPr/>
          <p:nvPr/>
        </p:nvSpPr>
        <p:spPr>
          <a:xfrm>
            <a:off x="9343735" y="5452816"/>
            <a:ext cx="279400" cy="1055370"/>
          </a:xfrm>
          <a:custGeom>
            <a:avLst/>
            <a:gdLst/>
            <a:ahLst/>
            <a:cxnLst/>
            <a:rect l="l" t="t" r="r" b="b"/>
            <a:pathLst>
              <a:path w="279400" h="1055370">
                <a:moveTo>
                  <a:pt x="139569" y="0"/>
                </a:moveTo>
                <a:lnTo>
                  <a:pt x="98723" y="2196"/>
                </a:lnTo>
                <a:lnTo>
                  <a:pt x="77885" y="12928"/>
                </a:lnTo>
                <a:lnTo>
                  <a:pt x="75993" y="18453"/>
                </a:lnTo>
                <a:lnTo>
                  <a:pt x="75726" y="25184"/>
                </a:lnTo>
                <a:lnTo>
                  <a:pt x="80108" y="28816"/>
                </a:lnTo>
                <a:lnTo>
                  <a:pt x="83626" y="32296"/>
                </a:lnTo>
                <a:lnTo>
                  <a:pt x="83626" y="38836"/>
                </a:lnTo>
                <a:lnTo>
                  <a:pt x="82013" y="43946"/>
                </a:lnTo>
                <a:lnTo>
                  <a:pt x="78439" y="52817"/>
                </a:lnTo>
                <a:lnTo>
                  <a:pt x="74802" y="62677"/>
                </a:lnTo>
                <a:lnTo>
                  <a:pt x="72996" y="70751"/>
                </a:lnTo>
                <a:lnTo>
                  <a:pt x="72831" y="78854"/>
                </a:lnTo>
                <a:lnTo>
                  <a:pt x="74698" y="81254"/>
                </a:lnTo>
                <a:lnTo>
                  <a:pt x="79854" y="86385"/>
                </a:lnTo>
                <a:lnTo>
                  <a:pt x="79919" y="100875"/>
                </a:lnTo>
                <a:lnTo>
                  <a:pt x="78986" y="141708"/>
                </a:lnTo>
                <a:lnTo>
                  <a:pt x="72852" y="186472"/>
                </a:lnTo>
                <a:lnTo>
                  <a:pt x="60054" y="235925"/>
                </a:lnTo>
                <a:lnTo>
                  <a:pt x="40895" y="300099"/>
                </a:lnTo>
                <a:lnTo>
                  <a:pt x="28821" y="338504"/>
                </a:lnTo>
                <a:lnTo>
                  <a:pt x="19434" y="370201"/>
                </a:lnTo>
                <a:lnTo>
                  <a:pt x="14576" y="392683"/>
                </a:lnTo>
                <a:lnTo>
                  <a:pt x="13317" y="402765"/>
                </a:lnTo>
                <a:lnTo>
                  <a:pt x="12703" y="412624"/>
                </a:lnTo>
                <a:lnTo>
                  <a:pt x="13794" y="420114"/>
                </a:lnTo>
                <a:lnTo>
                  <a:pt x="17649" y="423087"/>
                </a:lnTo>
                <a:lnTo>
                  <a:pt x="8074" y="452126"/>
                </a:lnTo>
                <a:lnTo>
                  <a:pt x="2262" y="510236"/>
                </a:lnTo>
                <a:lnTo>
                  <a:pt x="867" y="568368"/>
                </a:lnTo>
                <a:lnTo>
                  <a:pt x="4543" y="597471"/>
                </a:lnTo>
                <a:lnTo>
                  <a:pt x="1112" y="601452"/>
                </a:lnTo>
                <a:lnTo>
                  <a:pt x="366" y="608285"/>
                </a:lnTo>
                <a:lnTo>
                  <a:pt x="1194" y="616995"/>
                </a:lnTo>
                <a:lnTo>
                  <a:pt x="2486" y="626605"/>
                </a:lnTo>
                <a:lnTo>
                  <a:pt x="6197" y="652056"/>
                </a:lnTo>
                <a:lnTo>
                  <a:pt x="13631" y="705130"/>
                </a:lnTo>
                <a:lnTo>
                  <a:pt x="20954" y="768942"/>
                </a:lnTo>
                <a:lnTo>
                  <a:pt x="24330" y="826604"/>
                </a:lnTo>
                <a:lnTo>
                  <a:pt x="22402" y="866819"/>
                </a:lnTo>
                <a:lnTo>
                  <a:pt x="17770" y="896950"/>
                </a:lnTo>
                <a:lnTo>
                  <a:pt x="12157" y="918812"/>
                </a:lnTo>
                <a:lnTo>
                  <a:pt x="7286" y="934224"/>
                </a:lnTo>
                <a:lnTo>
                  <a:pt x="2068" y="958393"/>
                </a:lnTo>
                <a:lnTo>
                  <a:pt x="4489" y="1017688"/>
                </a:lnTo>
                <a:lnTo>
                  <a:pt x="37707" y="1043776"/>
                </a:lnTo>
                <a:lnTo>
                  <a:pt x="101962" y="1053326"/>
                </a:lnTo>
                <a:lnTo>
                  <a:pt x="139569" y="1054760"/>
                </a:lnTo>
                <a:lnTo>
                  <a:pt x="177138" y="1053326"/>
                </a:lnTo>
                <a:lnTo>
                  <a:pt x="241387" y="1043776"/>
                </a:lnTo>
                <a:lnTo>
                  <a:pt x="274638" y="1017688"/>
                </a:lnTo>
                <a:lnTo>
                  <a:pt x="279207" y="988860"/>
                </a:lnTo>
                <a:lnTo>
                  <a:pt x="277207" y="958393"/>
                </a:lnTo>
                <a:lnTo>
                  <a:pt x="272018" y="934224"/>
                </a:lnTo>
                <a:lnTo>
                  <a:pt x="267027" y="918812"/>
                </a:lnTo>
                <a:lnTo>
                  <a:pt x="261299" y="896950"/>
                </a:lnTo>
                <a:lnTo>
                  <a:pt x="256580" y="866819"/>
                </a:lnTo>
                <a:lnTo>
                  <a:pt x="254619" y="826604"/>
                </a:lnTo>
                <a:lnTo>
                  <a:pt x="257941" y="768942"/>
                </a:lnTo>
                <a:lnTo>
                  <a:pt x="265322" y="705130"/>
                </a:lnTo>
                <a:lnTo>
                  <a:pt x="272878" y="652056"/>
                </a:lnTo>
                <a:lnTo>
                  <a:pt x="276729" y="626605"/>
                </a:lnTo>
                <a:lnTo>
                  <a:pt x="278000" y="616995"/>
                </a:lnTo>
                <a:lnTo>
                  <a:pt x="278771" y="608285"/>
                </a:lnTo>
                <a:lnTo>
                  <a:pt x="277965" y="601452"/>
                </a:lnTo>
                <a:lnTo>
                  <a:pt x="274507" y="597471"/>
                </a:lnTo>
                <a:lnTo>
                  <a:pt x="278095" y="568368"/>
                </a:lnTo>
                <a:lnTo>
                  <a:pt x="276606" y="510236"/>
                </a:lnTo>
                <a:lnTo>
                  <a:pt x="270749" y="452126"/>
                </a:lnTo>
                <a:lnTo>
                  <a:pt x="261235" y="423087"/>
                </a:lnTo>
                <a:lnTo>
                  <a:pt x="265219" y="420114"/>
                </a:lnTo>
                <a:lnTo>
                  <a:pt x="266357" y="412624"/>
                </a:lnTo>
                <a:lnTo>
                  <a:pt x="265747" y="402765"/>
                </a:lnTo>
                <a:lnTo>
                  <a:pt x="264487" y="392683"/>
                </a:lnTo>
                <a:lnTo>
                  <a:pt x="259481" y="370201"/>
                </a:lnTo>
                <a:lnTo>
                  <a:pt x="250043" y="338504"/>
                </a:lnTo>
                <a:lnTo>
                  <a:pt x="237972" y="300099"/>
                </a:lnTo>
                <a:lnTo>
                  <a:pt x="225066" y="257492"/>
                </a:lnTo>
                <a:lnTo>
                  <a:pt x="212259" y="211518"/>
                </a:lnTo>
                <a:lnTo>
                  <a:pt x="202015" y="162991"/>
                </a:lnTo>
                <a:lnTo>
                  <a:pt x="199247" y="120159"/>
                </a:lnTo>
                <a:lnTo>
                  <a:pt x="199068" y="100875"/>
                </a:lnTo>
                <a:lnTo>
                  <a:pt x="199107" y="86385"/>
                </a:lnTo>
                <a:lnTo>
                  <a:pt x="203908" y="81254"/>
                </a:lnTo>
                <a:lnTo>
                  <a:pt x="206041" y="78854"/>
                </a:lnTo>
                <a:lnTo>
                  <a:pt x="206041" y="70751"/>
                </a:lnTo>
                <a:lnTo>
                  <a:pt x="204152" y="62677"/>
                </a:lnTo>
                <a:lnTo>
                  <a:pt x="200404" y="52817"/>
                </a:lnTo>
                <a:lnTo>
                  <a:pt x="196735" y="43946"/>
                </a:lnTo>
                <a:lnTo>
                  <a:pt x="195081" y="38836"/>
                </a:lnTo>
                <a:lnTo>
                  <a:pt x="195081" y="35839"/>
                </a:lnTo>
                <a:lnTo>
                  <a:pt x="195335" y="32296"/>
                </a:lnTo>
                <a:lnTo>
                  <a:pt x="199107" y="28816"/>
                </a:lnTo>
                <a:lnTo>
                  <a:pt x="203146" y="25184"/>
                </a:lnTo>
                <a:lnTo>
                  <a:pt x="202879" y="18453"/>
                </a:lnTo>
                <a:lnTo>
                  <a:pt x="201075" y="12928"/>
                </a:lnTo>
                <a:lnTo>
                  <a:pt x="199107" y="6108"/>
                </a:lnTo>
                <a:lnTo>
                  <a:pt x="190966" y="4305"/>
                </a:lnTo>
                <a:lnTo>
                  <a:pt x="186343" y="3124"/>
                </a:lnTo>
                <a:lnTo>
                  <a:pt x="180410" y="2196"/>
                </a:lnTo>
                <a:lnTo>
                  <a:pt x="169576" y="1171"/>
                </a:lnTo>
                <a:lnTo>
                  <a:pt x="155432" y="341"/>
                </a:lnTo>
                <a:lnTo>
                  <a:pt x="139569" y="0"/>
                </a:lnTo>
                <a:close/>
              </a:path>
            </a:pathLst>
          </a:custGeom>
          <a:solidFill>
            <a:srgbClr val="FFFFFF"/>
          </a:solidFill>
        </p:spPr>
        <p:txBody>
          <a:bodyPr wrap="square" lIns="0" tIns="0" rIns="0" bIns="0" rtlCol="0"/>
          <a:lstStyle/>
          <a:p>
            <a:endParaRPr/>
          </a:p>
        </p:txBody>
      </p:sp>
      <p:sp>
        <p:nvSpPr>
          <p:cNvPr id="6" name="TextBox 5">
            <a:extLst>
              <a:ext uri="{FF2B5EF4-FFF2-40B4-BE49-F238E27FC236}">
                <a16:creationId xmlns:a16="http://schemas.microsoft.com/office/drawing/2014/main" id="{E530C137-74D1-66D1-347C-ECF442DAEF99}"/>
              </a:ext>
            </a:extLst>
          </p:cNvPr>
          <p:cNvSpPr txBox="1"/>
          <p:nvPr/>
        </p:nvSpPr>
        <p:spPr>
          <a:xfrm>
            <a:off x="80683" y="812393"/>
            <a:ext cx="5522259" cy="6247864"/>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ZA" sz="1600" b="1" dirty="0">
                <a:latin typeface="Trebuchet MS" panose="020B0603020202020204" pitchFamily="34" charset="0"/>
                <a:cs typeface="Arial" panose="020B0604020202020204" pitchFamily="34" charset="0"/>
              </a:rPr>
              <a:t>Structure</a:t>
            </a:r>
          </a:p>
          <a:p>
            <a:pPr>
              <a:lnSpc>
                <a:spcPct val="150000"/>
              </a:lnSpc>
            </a:pPr>
            <a:endParaRPr lang="en-ZA" sz="1600" dirty="0">
              <a:latin typeface="Trebuchet MS" panose="020B0603020202020204" pitchFamily="34" charset="0"/>
              <a:cs typeface="Arial" panose="020B0604020202020204" pitchFamily="34" charset="0"/>
            </a:endParaRPr>
          </a:p>
          <a:p>
            <a:pPr marL="285750" indent="-285750">
              <a:lnSpc>
                <a:spcPct val="150000"/>
              </a:lnSpc>
              <a:buFont typeface="Wingdings" panose="05000000000000000000" pitchFamily="2" charset="2"/>
              <a:buChar char="ü"/>
            </a:pPr>
            <a:r>
              <a:rPr lang="en-ZA" sz="1600" dirty="0">
                <a:latin typeface="Trebuchet MS" panose="020B0603020202020204" pitchFamily="34" charset="0"/>
                <a:cs typeface="Arial" panose="020B0604020202020204" pitchFamily="34" charset="0"/>
              </a:rPr>
              <a:t>The IMC is chaired by Ministry of dtic </a:t>
            </a:r>
          </a:p>
          <a:p>
            <a:pPr marL="285750" indent="-285750">
              <a:lnSpc>
                <a:spcPct val="150000"/>
              </a:lnSpc>
              <a:buFont typeface="Wingdings" panose="05000000000000000000" pitchFamily="2" charset="2"/>
              <a:buChar char="ü"/>
            </a:pPr>
            <a:r>
              <a:rPr lang="en-ZA" sz="1600" dirty="0">
                <a:latin typeface="Trebuchet MS" panose="020B0603020202020204" pitchFamily="34" charset="0"/>
                <a:cs typeface="Arial" panose="020B0604020202020204" pitchFamily="34" charset="0"/>
              </a:rPr>
              <a:t>The chair is supported by:</a:t>
            </a:r>
          </a:p>
          <a:p>
            <a:pPr marL="285750" indent="-285750">
              <a:lnSpc>
                <a:spcPct val="150000"/>
              </a:lnSpc>
              <a:buFont typeface="Wingdings" panose="05000000000000000000" pitchFamily="2" charset="2"/>
              <a:buChar char="§"/>
            </a:pPr>
            <a:r>
              <a:rPr lang="en-ZA" sz="1600" dirty="0">
                <a:latin typeface="Trebuchet MS" panose="020B0603020202020204" pitchFamily="34" charset="0"/>
                <a:cs typeface="Arial" panose="020B0604020202020204" pitchFamily="34" charset="0"/>
              </a:rPr>
              <a:t>DIRCO</a:t>
            </a:r>
          </a:p>
          <a:p>
            <a:pPr marL="285750" indent="-285750">
              <a:lnSpc>
                <a:spcPct val="150000"/>
              </a:lnSpc>
              <a:buFont typeface="Wingdings" panose="05000000000000000000" pitchFamily="2" charset="2"/>
              <a:buChar char="§"/>
            </a:pPr>
            <a:r>
              <a:rPr lang="en-ZA" sz="1600" dirty="0">
                <a:latin typeface="Trebuchet MS" panose="020B0603020202020204" pitchFamily="34" charset="0"/>
                <a:cs typeface="Arial" panose="020B0604020202020204" pitchFamily="34" charset="0"/>
              </a:rPr>
              <a:t>Police</a:t>
            </a:r>
          </a:p>
          <a:p>
            <a:pPr marL="285750" indent="-285750">
              <a:lnSpc>
                <a:spcPct val="150000"/>
              </a:lnSpc>
              <a:buFont typeface="Wingdings" panose="05000000000000000000" pitchFamily="2" charset="2"/>
              <a:buChar char="§"/>
            </a:pPr>
            <a:r>
              <a:rPr lang="en-ZA" sz="1600" dirty="0">
                <a:latin typeface="Trebuchet MS" panose="020B0603020202020204" pitchFamily="34" charset="0"/>
                <a:cs typeface="Arial" panose="020B0604020202020204" pitchFamily="34" charset="0"/>
              </a:rPr>
              <a:t>Finance</a:t>
            </a:r>
          </a:p>
          <a:p>
            <a:pPr marL="285750" indent="-285750">
              <a:lnSpc>
                <a:spcPct val="150000"/>
              </a:lnSpc>
              <a:buFont typeface="Wingdings" panose="05000000000000000000" pitchFamily="2" charset="2"/>
              <a:buChar char="§"/>
            </a:pPr>
            <a:r>
              <a:rPr lang="en-ZA" sz="1600" dirty="0">
                <a:latin typeface="Trebuchet MS" panose="020B0603020202020204" pitchFamily="34" charset="0"/>
                <a:cs typeface="Arial" panose="020B0604020202020204" pitchFamily="34" charset="0"/>
              </a:rPr>
              <a:t>Presidency</a:t>
            </a:r>
          </a:p>
          <a:p>
            <a:pPr marL="285750" indent="-285750">
              <a:lnSpc>
                <a:spcPct val="150000"/>
              </a:lnSpc>
              <a:buFont typeface="Wingdings" panose="05000000000000000000" pitchFamily="2" charset="2"/>
              <a:buChar char="§"/>
            </a:pPr>
            <a:r>
              <a:rPr lang="en-ZA" sz="1600" dirty="0">
                <a:latin typeface="Trebuchet MS" panose="020B0603020202020204" pitchFamily="34" charset="0"/>
                <a:cs typeface="Arial" panose="020B0604020202020204" pitchFamily="34" charset="0"/>
              </a:rPr>
              <a:t>Tourism</a:t>
            </a:r>
          </a:p>
          <a:p>
            <a:pPr marL="285750" indent="-285750">
              <a:lnSpc>
                <a:spcPct val="150000"/>
              </a:lnSpc>
              <a:buFont typeface="Wingdings" panose="05000000000000000000" pitchFamily="2" charset="2"/>
              <a:buChar char="§"/>
            </a:pPr>
            <a:r>
              <a:rPr lang="en-ZA" sz="1600" dirty="0">
                <a:latin typeface="Trebuchet MS" panose="020B0603020202020204" pitchFamily="34" charset="0"/>
                <a:cs typeface="Arial" panose="020B0604020202020204" pitchFamily="34" charset="0"/>
              </a:rPr>
              <a:t>DARRLD</a:t>
            </a:r>
          </a:p>
          <a:p>
            <a:pPr>
              <a:lnSpc>
                <a:spcPct val="150000"/>
              </a:lnSpc>
            </a:pPr>
            <a:endParaRPr lang="en-ZA" sz="1600" dirty="0">
              <a:latin typeface="Trebuchet MS" panose="020B0603020202020204" pitchFamily="34" charset="0"/>
              <a:cs typeface="Arial" panose="020B0604020202020204" pitchFamily="34" charset="0"/>
            </a:endParaRPr>
          </a:p>
          <a:p>
            <a:pPr marL="285750" indent="-285750">
              <a:lnSpc>
                <a:spcPct val="150000"/>
              </a:lnSpc>
              <a:buFont typeface="Wingdings" panose="05000000000000000000" pitchFamily="2" charset="2"/>
              <a:buChar char="ü"/>
            </a:pPr>
            <a:r>
              <a:rPr lang="en-ZA" sz="1600" dirty="0">
                <a:latin typeface="Trebuchet MS" panose="020B0603020202020204" pitchFamily="34" charset="0"/>
                <a:cs typeface="Arial" panose="020B0604020202020204" pitchFamily="34" charset="0"/>
              </a:rPr>
              <a:t>Communication Workstream is chaired by Brand SA</a:t>
            </a:r>
          </a:p>
          <a:p>
            <a:pPr marL="285750" indent="-285750">
              <a:lnSpc>
                <a:spcPct val="150000"/>
              </a:lnSpc>
              <a:buFont typeface="Wingdings" panose="05000000000000000000" pitchFamily="2" charset="2"/>
              <a:buChar char="ü"/>
            </a:pPr>
            <a:r>
              <a:rPr lang="en-ZA" sz="1600" dirty="0">
                <a:latin typeface="Trebuchet MS" panose="020B0603020202020204" pitchFamily="34" charset="0"/>
                <a:cs typeface="Arial" panose="020B0604020202020204" pitchFamily="34" charset="0"/>
              </a:rPr>
              <a:t>The supported by:</a:t>
            </a:r>
          </a:p>
          <a:p>
            <a:pPr marL="285750" indent="-285750">
              <a:lnSpc>
                <a:spcPct val="150000"/>
              </a:lnSpc>
              <a:buFont typeface="Wingdings" panose="05000000000000000000" pitchFamily="2" charset="2"/>
              <a:buChar char="§"/>
            </a:pPr>
            <a:r>
              <a:rPr lang="en-ZA" sz="1600" dirty="0">
                <a:latin typeface="Trebuchet MS" panose="020B0603020202020204" pitchFamily="34" charset="0"/>
                <a:cs typeface="Arial" panose="020B0604020202020204" pitchFamily="34" charset="0"/>
              </a:rPr>
              <a:t>dtic (Agencies)</a:t>
            </a:r>
          </a:p>
          <a:p>
            <a:pPr marL="285750" indent="-285750">
              <a:lnSpc>
                <a:spcPct val="150000"/>
              </a:lnSpc>
              <a:buFont typeface="Wingdings" panose="05000000000000000000" pitchFamily="2" charset="2"/>
              <a:buChar char="§"/>
            </a:pPr>
            <a:r>
              <a:rPr lang="en-ZA" sz="1600" dirty="0">
                <a:latin typeface="Trebuchet MS" panose="020B0603020202020204" pitchFamily="34" charset="0"/>
                <a:cs typeface="Arial" panose="020B0604020202020204" pitchFamily="34" charset="0"/>
              </a:rPr>
              <a:t>GCIS</a:t>
            </a:r>
          </a:p>
          <a:p>
            <a:pPr marL="285750" indent="-285750">
              <a:lnSpc>
                <a:spcPct val="150000"/>
              </a:lnSpc>
              <a:buFont typeface="Wingdings" panose="05000000000000000000" pitchFamily="2" charset="2"/>
              <a:buChar char="§"/>
            </a:pPr>
            <a:r>
              <a:rPr lang="en-ZA" sz="1600" dirty="0">
                <a:latin typeface="Trebuchet MS" panose="020B0603020202020204" pitchFamily="34" charset="0"/>
                <a:cs typeface="Arial" panose="020B0604020202020204" pitchFamily="34" charset="0"/>
              </a:rPr>
              <a:t>SAPS</a:t>
            </a:r>
          </a:p>
          <a:p>
            <a:pPr marL="285750" indent="-285750">
              <a:buFont typeface="Wingdings" panose="05000000000000000000" pitchFamily="2" charset="2"/>
              <a:buChar char="§"/>
            </a:pPr>
            <a:endParaRPr lang="en-ZA" sz="1600" dirty="0">
              <a:latin typeface="Trebuchet MS" panose="020B0603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F95B0F1C-C8CC-9976-89DA-D3A6DE6B5711}"/>
              </a:ext>
            </a:extLst>
          </p:cNvPr>
          <p:cNvSpPr txBox="1">
            <a:spLocks/>
          </p:cNvSpPr>
          <p:nvPr/>
        </p:nvSpPr>
        <p:spPr>
          <a:xfrm>
            <a:off x="0" y="0"/>
            <a:ext cx="12191999" cy="501649"/>
          </a:xfrm>
          <a:prstGeom prst="rect">
            <a:avLst/>
          </a:prstGeom>
          <a:solidFill>
            <a:schemeClr val="accent6">
              <a:lumMod val="60000"/>
              <a:lumOff val="40000"/>
            </a:schemeClr>
          </a:solidFill>
        </p:spPr>
        <p:txBody>
          <a:bodyPr vert="horz" lIns="91440" tIns="45720" rIns="91440" bIns="45720" rtlCol="0" anchor="ctr">
            <a:normAutofit lnSpcReduction="10000"/>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solidFill>
                  <a:prstClr val="black"/>
                </a:solidFill>
              </a:rPr>
              <a:t>Structure and process</a:t>
            </a:r>
            <a:endParaRPr kumimoji="0" lang="en-ZA" b="1" i="0" u="none" strike="noStrike" kern="1200" cap="small" spc="0" normalizeH="0" baseline="0" noProof="0" dirty="0">
              <a:ln>
                <a:noFill/>
              </a:ln>
              <a:solidFill>
                <a:prstClr val="black"/>
              </a:solidFill>
              <a:effectLst/>
              <a:uLnTx/>
              <a:uFillTx/>
              <a:latin typeface="Trebuchet MS" pitchFamily="34" charset="0"/>
              <a:ea typeface="+mj-ea"/>
              <a:cs typeface="+mj-cs"/>
            </a:endParaRPr>
          </a:p>
        </p:txBody>
      </p:sp>
      <p:sp>
        <p:nvSpPr>
          <p:cNvPr id="21" name="TextBox 20">
            <a:extLst>
              <a:ext uri="{FF2B5EF4-FFF2-40B4-BE49-F238E27FC236}">
                <a16:creationId xmlns:a16="http://schemas.microsoft.com/office/drawing/2014/main" id="{5FDF79F5-F7D1-81DF-3722-2E8CFB163CEB}"/>
              </a:ext>
            </a:extLst>
          </p:cNvPr>
          <p:cNvSpPr txBox="1"/>
          <p:nvPr/>
        </p:nvSpPr>
        <p:spPr>
          <a:xfrm>
            <a:off x="6029129" y="812393"/>
            <a:ext cx="5983752" cy="5509200"/>
          </a:xfrm>
          <a:prstGeom prst="rect">
            <a:avLst/>
          </a:prstGeom>
          <a:noFill/>
        </p:spPr>
        <p:txBody>
          <a:bodyPr wrap="square">
            <a:spAutoFit/>
          </a:bodyPr>
          <a:lstStyle/>
          <a:p>
            <a:pPr marL="285750" indent="-285750">
              <a:buFont typeface="Wingdings" panose="05000000000000000000" pitchFamily="2" charset="2"/>
              <a:buChar char="v"/>
            </a:pPr>
            <a:r>
              <a:rPr lang="en-ZA" sz="1600" b="1" dirty="0">
                <a:latin typeface="Trebuchet MS" panose="020B0603020202020204" pitchFamily="34" charset="0"/>
                <a:cs typeface="Arial" panose="020B0604020202020204" pitchFamily="34" charset="0"/>
              </a:rPr>
              <a:t>Process</a:t>
            </a:r>
          </a:p>
          <a:p>
            <a:endParaRPr lang="en-ZA" sz="1600" b="1" dirty="0">
              <a:latin typeface="Trebuchet MS" panose="020B0603020202020204" pitchFamily="34" charset="0"/>
              <a:cs typeface="Arial" panose="020B0604020202020204" pitchFamily="34" charset="0"/>
            </a:endParaRPr>
          </a:p>
          <a:p>
            <a:pPr marL="285750" indent="-285750">
              <a:buFont typeface="Wingdings" panose="05000000000000000000" pitchFamily="2" charset="2"/>
              <a:buChar char="ü"/>
            </a:pPr>
            <a:r>
              <a:rPr lang="en-US" sz="1600" dirty="0">
                <a:latin typeface="Trebuchet MS" panose="020B0603020202020204" pitchFamily="34" charset="0"/>
                <a:cs typeface="Arial" panose="020B0604020202020204" pitchFamily="34" charset="0"/>
              </a:rPr>
              <a:t>The AGOA Forum has IMC overseeing it.  </a:t>
            </a:r>
          </a:p>
          <a:p>
            <a:endParaRPr lang="en-US" sz="1600" dirty="0">
              <a:latin typeface="Trebuchet MS" panose="020B0603020202020204" pitchFamily="34" charset="0"/>
              <a:cs typeface="Arial" panose="020B0604020202020204" pitchFamily="34" charset="0"/>
            </a:endParaRPr>
          </a:p>
          <a:p>
            <a:pPr marL="285750" indent="-285750">
              <a:buFont typeface="Wingdings" panose="05000000000000000000" pitchFamily="2" charset="2"/>
              <a:buChar char="ü"/>
            </a:pPr>
            <a:r>
              <a:rPr lang="en-US" sz="1600" dirty="0">
                <a:latin typeface="Trebuchet MS" panose="020B0603020202020204" pitchFamily="34" charset="0"/>
                <a:cs typeface="Arial" panose="020B0604020202020204" pitchFamily="34" charset="0"/>
              </a:rPr>
              <a:t>The Communication Workstream reports to the IMC on strategic guidance, and</a:t>
            </a:r>
          </a:p>
          <a:p>
            <a:endParaRPr lang="en-US" sz="1600" dirty="0">
              <a:latin typeface="Trebuchet MS" panose="020B0603020202020204" pitchFamily="34" charset="0"/>
              <a:cs typeface="Arial" panose="020B0604020202020204" pitchFamily="34" charset="0"/>
            </a:endParaRPr>
          </a:p>
          <a:p>
            <a:pPr marL="285750" indent="-285750">
              <a:buFont typeface="Wingdings" panose="05000000000000000000" pitchFamily="2" charset="2"/>
              <a:buChar char="ü"/>
            </a:pPr>
            <a:r>
              <a:rPr lang="en-US" sz="1600" dirty="0">
                <a:latin typeface="Trebuchet MS" panose="020B0603020202020204" pitchFamily="34" charset="0"/>
                <a:cs typeface="Arial" panose="020B0604020202020204" pitchFamily="34" charset="0"/>
              </a:rPr>
              <a:t>The Communication Workstream reports to the NatJoints on operations and implementation. </a:t>
            </a:r>
          </a:p>
          <a:p>
            <a:pPr marL="285750" indent="-285750">
              <a:buFont typeface="Wingdings" panose="05000000000000000000" pitchFamily="2" charset="2"/>
              <a:buChar char="ü"/>
            </a:pPr>
            <a:endParaRPr lang="en-US" sz="1600" dirty="0">
              <a:latin typeface="Trebuchet MS" panose="020B0603020202020204" pitchFamily="34" charset="0"/>
              <a:cs typeface="Arial" panose="020B0604020202020204" pitchFamily="34" charset="0"/>
            </a:endParaRPr>
          </a:p>
          <a:p>
            <a:pPr marL="285750" indent="-285750">
              <a:buFont typeface="Wingdings" panose="05000000000000000000" pitchFamily="2" charset="2"/>
              <a:buChar char="ü"/>
            </a:pPr>
            <a:r>
              <a:rPr lang="en-US" sz="1600" dirty="0">
                <a:latin typeface="Trebuchet MS" panose="020B0603020202020204" pitchFamily="34" charset="0"/>
                <a:cs typeface="Arial" panose="020B0604020202020204" pitchFamily="34" charset="0"/>
              </a:rPr>
              <a:t>Communication Workstream has a responsibility to ensure the seamless coordination and participation of relevant departments and agencies towards the successful planning and execution of the AGOA FORUM</a:t>
            </a:r>
          </a:p>
          <a:p>
            <a:pPr marL="285750" indent="-285750">
              <a:buFont typeface="Wingdings" panose="05000000000000000000" pitchFamily="2" charset="2"/>
              <a:buChar char="ü"/>
            </a:pPr>
            <a:endParaRPr lang="en-US" sz="1600" dirty="0">
              <a:latin typeface="Trebuchet MS" panose="020B0603020202020204" pitchFamily="34" charset="0"/>
              <a:cs typeface="Arial" panose="020B0604020202020204" pitchFamily="34" charset="0"/>
            </a:endParaRPr>
          </a:p>
          <a:p>
            <a:pPr marL="285750" indent="-285750">
              <a:buFont typeface="Wingdings" panose="05000000000000000000" pitchFamily="2" charset="2"/>
              <a:buChar char="ü"/>
            </a:pPr>
            <a:r>
              <a:rPr lang="en-US" sz="1600" dirty="0">
                <a:latin typeface="Trebuchet MS" panose="020B0603020202020204" pitchFamily="34" charset="0"/>
                <a:cs typeface="Arial" panose="020B0604020202020204" pitchFamily="34" charset="0"/>
              </a:rPr>
              <a:t>The responsibility include developing concepts, strategies, plans and monitoring implementation.</a:t>
            </a:r>
          </a:p>
          <a:p>
            <a:pPr marL="285750" indent="-285750">
              <a:buFont typeface="Wingdings" panose="05000000000000000000" pitchFamily="2" charset="2"/>
              <a:buChar char="ü"/>
            </a:pPr>
            <a:endParaRPr lang="en-US" sz="1600" dirty="0">
              <a:latin typeface="Trebuchet MS" panose="020B0603020202020204" pitchFamily="34" charset="0"/>
              <a:cs typeface="Arial" panose="020B0604020202020204" pitchFamily="34" charset="0"/>
            </a:endParaRPr>
          </a:p>
          <a:p>
            <a:pPr marL="285750" indent="-285750">
              <a:buFont typeface="Wingdings" panose="05000000000000000000" pitchFamily="2" charset="2"/>
              <a:buChar char="ü"/>
            </a:pPr>
            <a:endParaRPr lang="en-US" sz="1600" dirty="0">
              <a:latin typeface="Trebuchet MS" panose="020B0603020202020204" pitchFamily="34" charset="0"/>
              <a:cs typeface="Arial" panose="020B0604020202020204" pitchFamily="34" charset="0"/>
            </a:endParaRPr>
          </a:p>
          <a:p>
            <a:pPr marL="285750" indent="-285750">
              <a:buFont typeface="Wingdings" panose="05000000000000000000" pitchFamily="2" charset="2"/>
              <a:buChar char="ü"/>
            </a:pPr>
            <a:endParaRPr lang="en-ZA" sz="1600" dirty="0">
              <a:latin typeface="Trebuchet MS" panose="020B0603020202020204" pitchFamily="34" charset="0"/>
              <a:cs typeface="Arial" panose="020B0604020202020204" pitchFamily="34" charset="0"/>
            </a:endParaRPr>
          </a:p>
          <a:p>
            <a:endParaRPr lang="en-ZA" sz="1600" b="1" dirty="0">
              <a:latin typeface="Trebuchet MS" panose="020B0603020202020204" pitchFamily="34" charset="0"/>
              <a:cs typeface="Arial" panose="020B0604020202020204" pitchFamily="34" charset="0"/>
            </a:endParaRPr>
          </a:p>
          <a:p>
            <a:endParaRPr lang="en-ZA" sz="1600" b="1"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2622743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1">
            <a:extLst>
              <a:ext uri="{FF2B5EF4-FFF2-40B4-BE49-F238E27FC236}">
                <a16:creationId xmlns:a16="http://schemas.microsoft.com/office/drawing/2014/main" id="{D5CA7014-63EF-8A0B-F230-9DD87D012C46}"/>
              </a:ext>
            </a:extLst>
          </p:cNvPr>
          <p:cNvSpPr/>
          <p:nvPr/>
        </p:nvSpPr>
        <p:spPr>
          <a:xfrm>
            <a:off x="9343735" y="5452816"/>
            <a:ext cx="279400" cy="1055370"/>
          </a:xfrm>
          <a:custGeom>
            <a:avLst/>
            <a:gdLst/>
            <a:ahLst/>
            <a:cxnLst/>
            <a:rect l="l" t="t" r="r" b="b"/>
            <a:pathLst>
              <a:path w="279400" h="1055370">
                <a:moveTo>
                  <a:pt x="139569" y="0"/>
                </a:moveTo>
                <a:lnTo>
                  <a:pt x="98723" y="2196"/>
                </a:lnTo>
                <a:lnTo>
                  <a:pt x="77885" y="12928"/>
                </a:lnTo>
                <a:lnTo>
                  <a:pt x="75993" y="18453"/>
                </a:lnTo>
                <a:lnTo>
                  <a:pt x="75726" y="25184"/>
                </a:lnTo>
                <a:lnTo>
                  <a:pt x="80108" y="28816"/>
                </a:lnTo>
                <a:lnTo>
                  <a:pt x="83626" y="32296"/>
                </a:lnTo>
                <a:lnTo>
                  <a:pt x="83626" y="38836"/>
                </a:lnTo>
                <a:lnTo>
                  <a:pt x="82013" y="43946"/>
                </a:lnTo>
                <a:lnTo>
                  <a:pt x="78439" y="52817"/>
                </a:lnTo>
                <a:lnTo>
                  <a:pt x="74802" y="62677"/>
                </a:lnTo>
                <a:lnTo>
                  <a:pt x="72996" y="70751"/>
                </a:lnTo>
                <a:lnTo>
                  <a:pt x="72831" y="78854"/>
                </a:lnTo>
                <a:lnTo>
                  <a:pt x="74698" y="81254"/>
                </a:lnTo>
                <a:lnTo>
                  <a:pt x="79854" y="86385"/>
                </a:lnTo>
                <a:lnTo>
                  <a:pt x="79919" y="100875"/>
                </a:lnTo>
                <a:lnTo>
                  <a:pt x="78986" y="141708"/>
                </a:lnTo>
                <a:lnTo>
                  <a:pt x="72852" y="186472"/>
                </a:lnTo>
                <a:lnTo>
                  <a:pt x="60054" y="235925"/>
                </a:lnTo>
                <a:lnTo>
                  <a:pt x="40895" y="300099"/>
                </a:lnTo>
                <a:lnTo>
                  <a:pt x="28821" y="338504"/>
                </a:lnTo>
                <a:lnTo>
                  <a:pt x="19434" y="370201"/>
                </a:lnTo>
                <a:lnTo>
                  <a:pt x="14576" y="392683"/>
                </a:lnTo>
                <a:lnTo>
                  <a:pt x="13317" y="402765"/>
                </a:lnTo>
                <a:lnTo>
                  <a:pt x="12703" y="412624"/>
                </a:lnTo>
                <a:lnTo>
                  <a:pt x="13794" y="420114"/>
                </a:lnTo>
                <a:lnTo>
                  <a:pt x="17649" y="423087"/>
                </a:lnTo>
                <a:lnTo>
                  <a:pt x="8074" y="452126"/>
                </a:lnTo>
                <a:lnTo>
                  <a:pt x="2262" y="510236"/>
                </a:lnTo>
                <a:lnTo>
                  <a:pt x="867" y="568368"/>
                </a:lnTo>
                <a:lnTo>
                  <a:pt x="4543" y="597471"/>
                </a:lnTo>
                <a:lnTo>
                  <a:pt x="1112" y="601452"/>
                </a:lnTo>
                <a:lnTo>
                  <a:pt x="366" y="608285"/>
                </a:lnTo>
                <a:lnTo>
                  <a:pt x="1194" y="616995"/>
                </a:lnTo>
                <a:lnTo>
                  <a:pt x="2486" y="626605"/>
                </a:lnTo>
                <a:lnTo>
                  <a:pt x="6197" y="652056"/>
                </a:lnTo>
                <a:lnTo>
                  <a:pt x="13631" y="705130"/>
                </a:lnTo>
                <a:lnTo>
                  <a:pt x="20954" y="768942"/>
                </a:lnTo>
                <a:lnTo>
                  <a:pt x="24330" y="826604"/>
                </a:lnTo>
                <a:lnTo>
                  <a:pt x="22402" y="866819"/>
                </a:lnTo>
                <a:lnTo>
                  <a:pt x="17770" y="896950"/>
                </a:lnTo>
                <a:lnTo>
                  <a:pt x="12157" y="918812"/>
                </a:lnTo>
                <a:lnTo>
                  <a:pt x="7286" y="934224"/>
                </a:lnTo>
                <a:lnTo>
                  <a:pt x="2068" y="958393"/>
                </a:lnTo>
                <a:lnTo>
                  <a:pt x="4489" y="1017688"/>
                </a:lnTo>
                <a:lnTo>
                  <a:pt x="37707" y="1043776"/>
                </a:lnTo>
                <a:lnTo>
                  <a:pt x="101962" y="1053326"/>
                </a:lnTo>
                <a:lnTo>
                  <a:pt x="139569" y="1054760"/>
                </a:lnTo>
                <a:lnTo>
                  <a:pt x="177138" y="1053326"/>
                </a:lnTo>
                <a:lnTo>
                  <a:pt x="241387" y="1043776"/>
                </a:lnTo>
                <a:lnTo>
                  <a:pt x="274638" y="1017688"/>
                </a:lnTo>
                <a:lnTo>
                  <a:pt x="279207" y="988860"/>
                </a:lnTo>
                <a:lnTo>
                  <a:pt x="277207" y="958393"/>
                </a:lnTo>
                <a:lnTo>
                  <a:pt x="272018" y="934224"/>
                </a:lnTo>
                <a:lnTo>
                  <a:pt x="267027" y="918812"/>
                </a:lnTo>
                <a:lnTo>
                  <a:pt x="261299" y="896950"/>
                </a:lnTo>
                <a:lnTo>
                  <a:pt x="256580" y="866819"/>
                </a:lnTo>
                <a:lnTo>
                  <a:pt x="254619" y="826604"/>
                </a:lnTo>
                <a:lnTo>
                  <a:pt x="257941" y="768942"/>
                </a:lnTo>
                <a:lnTo>
                  <a:pt x="265322" y="705130"/>
                </a:lnTo>
                <a:lnTo>
                  <a:pt x="272878" y="652056"/>
                </a:lnTo>
                <a:lnTo>
                  <a:pt x="276729" y="626605"/>
                </a:lnTo>
                <a:lnTo>
                  <a:pt x="278000" y="616995"/>
                </a:lnTo>
                <a:lnTo>
                  <a:pt x="278771" y="608285"/>
                </a:lnTo>
                <a:lnTo>
                  <a:pt x="277965" y="601452"/>
                </a:lnTo>
                <a:lnTo>
                  <a:pt x="274507" y="597471"/>
                </a:lnTo>
                <a:lnTo>
                  <a:pt x="278095" y="568368"/>
                </a:lnTo>
                <a:lnTo>
                  <a:pt x="276606" y="510236"/>
                </a:lnTo>
                <a:lnTo>
                  <a:pt x="270749" y="452126"/>
                </a:lnTo>
                <a:lnTo>
                  <a:pt x="261235" y="423087"/>
                </a:lnTo>
                <a:lnTo>
                  <a:pt x="265219" y="420114"/>
                </a:lnTo>
                <a:lnTo>
                  <a:pt x="266357" y="412624"/>
                </a:lnTo>
                <a:lnTo>
                  <a:pt x="265747" y="402765"/>
                </a:lnTo>
                <a:lnTo>
                  <a:pt x="264487" y="392683"/>
                </a:lnTo>
                <a:lnTo>
                  <a:pt x="259481" y="370201"/>
                </a:lnTo>
                <a:lnTo>
                  <a:pt x="250043" y="338504"/>
                </a:lnTo>
                <a:lnTo>
                  <a:pt x="237972" y="300099"/>
                </a:lnTo>
                <a:lnTo>
                  <a:pt x="225066" y="257492"/>
                </a:lnTo>
                <a:lnTo>
                  <a:pt x="212259" y="211518"/>
                </a:lnTo>
                <a:lnTo>
                  <a:pt x="202015" y="162991"/>
                </a:lnTo>
                <a:lnTo>
                  <a:pt x="199247" y="120159"/>
                </a:lnTo>
                <a:lnTo>
                  <a:pt x="199068" y="100875"/>
                </a:lnTo>
                <a:lnTo>
                  <a:pt x="199107" y="86385"/>
                </a:lnTo>
                <a:lnTo>
                  <a:pt x="203908" y="81254"/>
                </a:lnTo>
                <a:lnTo>
                  <a:pt x="206041" y="78854"/>
                </a:lnTo>
                <a:lnTo>
                  <a:pt x="206041" y="70751"/>
                </a:lnTo>
                <a:lnTo>
                  <a:pt x="204152" y="62677"/>
                </a:lnTo>
                <a:lnTo>
                  <a:pt x="200404" y="52817"/>
                </a:lnTo>
                <a:lnTo>
                  <a:pt x="196735" y="43946"/>
                </a:lnTo>
                <a:lnTo>
                  <a:pt x="195081" y="38836"/>
                </a:lnTo>
                <a:lnTo>
                  <a:pt x="195081" y="35839"/>
                </a:lnTo>
                <a:lnTo>
                  <a:pt x="195335" y="32296"/>
                </a:lnTo>
                <a:lnTo>
                  <a:pt x="199107" y="28816"/>
                </a:lnTo>
                <a:lnTo>
                  <a:pt x="203146" y="25184"/>
                </a:lnTo>
                <a:lnTo>
                  <a:pt x="202879" y="18453"/>
                </a:lnTo>
                <a:lnTo>
                  <a:pt x="201075" y="12928"/>
                </a:lnTo>
                <a:lnTo>
                  <a:pt x="199107" y="6108"/>
                </a:lnTo>
                <a:lnTo>
                  <a:pt x="190966" y="4305"/>
                </a:lnTo>
                <a:lnTo>
                  <a:pt x="186343" y="3124"/>
                </a:lnTo>
                <a:lnTo>
                  <a:pt x="180410" y="2196"/>
                </a:lnTo>
                <a:lnTo>
                  <a:pt x="169576" y="1171"/>
                </a:lnTo>
                <a:lnTo>
                  <a:pt x="155432" y="341"/>
                </a:lnTo>
                <a:lnTo>
                  <a:pt x="139569" y="0"/>
                </a:lnTo>
                <a:close/>
              </a:path>
            </a:pathLst>
          </a:custGeom>
          <a:solidFill>
            <a:srgbClr val="FFFFFF"/>
          </a:solidFill>
        </p:spPr>
        <p:txBody>
          <a:bodyPr wrap="square" lIns="0" tIns="0" rIns="0" bIns="0" rtlCol="0"/>
          <a:lstStyle/>
          <a:p>
            <a:endParaRPr/>
          </a:p>
        </p:txBody>
      </p:sp>
      <p:pic>
        <p:nvPicPr>
          <p:cNvPr id="4" name="Picture 3" descr="A group of colorful objects&#10;&#10;Description automatically generated with medium confidence">
            <a:extLst>
              <a:ext uri="{FF2B5EF4-FFF2-40B4-BE49-F238E27FC236}">
                <a16:creationId xmlns:a16="http://schemas.microsoft.com/office/drawing/2014/main" id="{EA48409B-AAF1-BD2B-2201-174C62B93D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880"/>
            <a:ext cx="12192000" cy="3489960"/>
          </a:xfrm>
          <a:prstGeom prst="rect">
            <a:avLst/>
          </a:prstGeom>
        </p:spPr>
      </p:pic>
      <p:sp>
        <p:nvSpPr>
          <p:cNvPr id="2" name="TextBox 1">
            <a:extLst>
              <a:ext uri="{FF2B5EF4-FFF2-40B4-BE49-F238E27FC236}">
                <a16:creationId xmlns:a16="http://schemas.microsoft.com/office/drawing/2014/main" id="{6E953EA2-7BFC-184B-84DB-287C878E2EB5}"/>
              </a:ext>
            </a:extLst>
          </p:cNvPr>
          <p:cNvSpPr txBox="1"/>
          <p:nvPr/>
        </p:nvSpPr>
        <p:spPr>
          <a:xfrm>
            <a:off x="3603811" y="790473"/>
            <a:ext cx="6875930" cy="1323439"/>
          </a:xfrm>
          <a:prstGeom prst="rect">
            <a:avLst/>
          </a:prstGeom>
          <a:noFill/>
        </p:spPr>
        <p:txBody>
          <a:bodyPr wrap="square" rtlCol="0">
            <a:spAutoFit/>
          </a:bodyPr>
          <a:lstStyle/>
          <a:p>
            <a:r>
              <a:rPr lang="en-US" sz="8000" dirty="0"/>
              <a:t>Thank You</a:t>
            </a:r>
            <a:endParaRPr lang="en-ZA" sz="8000" dirty="0"/>
          </a:p>
        </p:txBody>
      </p:sp>
    </p:spTree>
    <p:extLst>
      <p:ext uri="{BB962C8B-B14F-4D97-AF65-F5344CB8AC3E}">
        <p14:creationId xmlns:p14="http://schemas.microsoft.com/office/powerpoint/2010/main" val="43101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057E4-1AFE-66A5-2A1C-A233FBE645C5}"/>
              </a:ext>
            </a:extLst>
          </p:cNvPr>
          <p:cNvSpPr txBox="1"/>
          <p:nvPr/>
        </p:nvSpPr>
        <p:spPr>
          <a:xfrm>
            <a:off x="-251013" y="645460"/>
            <a:ext cx="12443011" cy="6053004"/>
          </a:xfrm>
          <a:prstGeom prst="rect">
            <a:avLst/>
          </a:prstGeom>
          <a:noFill/>
        </p:spPr>
        <p:txBody>
          <a:bodyPr wrap="square">
            <a:spAutoFit/>
          </a:bodyPr>
          <a:lstStyle/>
          <a:p>
            <a:pPr lvl="1">
              <a:lnSpc>
                <a:spcPct val="150000"/>
              </a:lnSpc>
              <a:spcBef>
                <a:spcPts val="600"/>
              </a:spcBef>
              <a:spcAft>
                <a:spcPts val="1200"/>
              </a:spcAf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What is AGOA </a:t>
            </a:r>
            <a:r>
              <a:rPr lang="en-US" sz="1400" b="1" dirty="0">
                <a:latin typeface="Trebuchet MS" panose="020B0603020202020204" pitchFamily="34" charset="0"/>
                <a:ea typeface="Calibri" panose="020F0502020204030204" pitchFamily="34" charset="0"/>
                <a:cs typeface="Times New Roman" panose="02020603050405020304" pitchFamily="18" charset="0"/>
              </a:rPr>
              <a:t>?</a:t>
            </a:r>
            <a:r>
              <a:rPr lang="en-US" sz="1400" dirty="0">
                <a:effectLst/>
                <a:latin typeface="Trebuchet MS" panose="020B0603020202020204" pitchFamily="34" charset="0"/>
                <a:ea typeface="Calibri" panose="020F0502020204030204" pitchFamily="34" charset="0"/>
                <a:cs typeface="Times New Roman" panose="02020603050405020304" pitchFamily="18" charset="0"/>
              </a:rPr>
              <a:t>The African Growth and Opportunity Act (AGOA) is a United States Trade Act, enacted on 18 May 2000 as Public Law 106 of the 200th Congress. AGOA has since been renewed to 2025. The legislation significantly enhances market access to the US for qualifying Sub-Saharan African (SSA) countries. Qualification for AGOA preferences is based on a set of conditions contained in the AGOA legislation. To qualify and remain eligible for AGOA, each country must be working to improve its rule of law, human rights, and respect for core labor standards.</a:t>
            </a:r>
            <a:endParaRPr lang="en-ZA" sz="1400" dirty="0">
              <a:latin typeface="Trebuchet MS" panose="020B0603020202020204" pitchFamily="34" charset="0"/>
              <a:ea typeface="Calibri" panose="020F0502020204030204" pitchFamily="34" charset="0"/>
              <a:cs typeface="Times New Roman" panose="02020603050405020304" pitchFamily="18" charset="0"/>
            </a:endParaRPr>
          </a:p>
          <a:p>
            <a:pPr marL="800100" lvl="1" indent="-342900">
              <a:lnSpc>
                <a:spcPct val="150000"/>
              </a:lnSpc>
              <a:spcBef>
                <a:spcPts val="600"/>
              </a:spcBef>
              <a:spcAft>
                <a:spcPts val="1200"/>
              </a:spcAft>
              <a:buFont typeface="Wingdings" panose="05000000000000000000" pitchFamily="2" charset="2"/>
              <a:buChar char="v"/>
            </a:pPr>
            <a:r>
              <a:rPr lang="en-ZA" sz="1400" dirty="0">
                <a:effectLst/>
                <a:latin typeface="Trebuchet MS" panose="020B0603020202020204" pitchFamily="34" charset="0"/>
                <a:ea typeface="Calibri" panose="020F0502020204030204" pitchFamily="34" charset="0"/>
                <a:cs typeface="Times New Roman" panose="02020603050405020304" pitchFamily="18" charset="0"/>
              </a:rPr>
              <a:t>The African Ministers of Trade Consultative Meeting on 15 October 2021 agreed that Republic of South Africa (RSA) host the next AGOA Forum in 2023. The US administration concurred with the proposal during the AGOA Ministerial meeting on 21 October 2021.</a:t>
            </a:r>
          </a:p>
          <a:p>
            <a:pPr marL="800100" lvl="1" indent="-342900">
              <a:lnSpc>
                <a:spcPct val="150000"/>
              </a:lnSpc>
              <a:spcBef>
                <a:spcPts val="600"/>
              </a:spcBef>
              <a:spcAft>
                <a:spcPts val="1200"/>
              </a:spcAft>
              <a:buFont typeface="Wingdings" panose="05000000000000000000" pitchFamily="2" charset="2"/>
              <a:buChar char="v"/>
              <a:tabLst>
                <a:tab pos="806450"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Cabinet Lekgotla in March 2023 approved an item for the ICTS Cluster: “Ensuring the security of energy and water supply during the 2023 African Growth and Opportunity Act (AGOA) Forum hosted by South Africa in August 2023”.</a:t>
            </a:r>
          </a:p>
          <a:p>
            <a:pPr marL="800100" lvl="1" indent="-342900">
              <a:lnSpc>
                <a:spcPct val="150000"/>
              </a:lnSpc>
              <a:spcBef>
                <a:spcPts val="600"/>
              </a:spcBef>
              <a:spcAft>
                <a:spcPts val="1200"/>
              </a:spcAft>
              <a:buFont typeface="Wingdings" panose="05000000000000000000" pitchFamily="2" charset="2"/>
              <a:buChar char="v"/>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The Department of Trade, Industry and Competition in partnership with the Department of International Relations and Cooperation (DIRCO) will host the 2023 AGOA Trade and Economic Cooperation Forum from 1 - 4 November 2023 at the Johannesburg Expo Centre. This will be the third time AGOA Forum is hosted in Southern Africa after Zambia in 2011 and Mauritius in 2003. </a:t>
            </a:r>
          </a:p>
          <a:p>
            <a:pPr marL="800100" lvl="1" indent="-342900">
              <a:lnSpc>
                <a:spcPct val="150000"/>
              </a:lnSpc>
              <a:spcBef>
                <a:spcPts val="600"/>
              </a:spcBef>
              <a:spcAft>
                <a:spcPts val="1200"/>
              </a:spcAft>
              <a:buFont typeface="Wingdings" panose="05000000000000000000" pitchFamily="2" charset="2"/>
              <a:buChar char="v"/>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The Forum seeks to expand and deepen trade and investment relationship between the United States and Sub-Saharan Africa (SSA), encourage regional integration and further reaffirm Africa’s position as a capable economic partners for the world. The Forum will be the last hosted in SSA before June 2025. It will provide a platform to lobby for renewal of AGOA beyond 2025 with SA included.</a:t>
            </a:r>
          </a:p>
          <a:p>
            <a:pPr marL="742950" lvl="1" indent="-285750">
              <a:lnSpc>
                <a:spcPct val="150000"/>
              </a:lnSpc>
              <a:spcBef>
                <a:spcPts val="600"/>
              </a:spcBef>
              <a:spcAft>
                <a:spcPts val="1200"/>
              </a:spcAft>
              <a:buFont typeface="Wingdings" panose="05000000000000000000" pitchFamily="2" charset="2"/>
              <a:buChar char="q"/>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Slide Number Placeholder 7">
            <a:extLst>
              <a:ext uri="{FF2B5EF4-FFF2-40B4-BE49-F238E27FC236}">
                <a16:creationId xmlns:a16="http://schemas.microsoft.com/office/drawing/2014/main" id="{E90EA1C2-943D-B4F3-57B0-7A9AA2C369CF}"/>
              </a:ext>
            </a:extLst>
          </p:cNvPr>
          <p:cNvSpPr>
            <a:spLocks noGrp="1"/>
          </p:cNvSpPr>
          <p:nvPr>
            <p:ph type="sldNum" sz="quarter" idx="12"/>
          </p:nvPr>
        </p:nvSpPr>
        <p:spPr>
          <a:xfrm>
            <a:off x="8610600" y="6356350"/>
            <a:ext cx="2743200" cy="365125"/>
          </a:xfrm>
        </p:spPr>
        <p:txBody>
          <a:bodyPr/>
          <a:lstStyle/>
          <a:p>
            <a:fld id="{8DB42BFE-C1B9-4C01-A3F0-4880CC04B92D}" type="slidenum">
              <a:rPr lang="en-ZA" smtClean="0"/>
              <a:t>3</a:t>
            </a:fld>
            <a:endParaRPr lang="en-ZA" dirty="0"/>
          </a:p>
        </p:txBody>
      </p:sp>
      <p:sp>
        <p:nvSpPr>
          <p:cNvPr id="4" name="Title 1">
            <a:extLst>
              <a:ext uri="{FF2B5EF4-FFF2-40B4-BE49-F238E27FC236}">
                <a16:creationId xmlns:a16="http://schemas.microsoft.com/office/drawing/2014/main" id="{3DBA94BE-742D-5720-30EB-8CB7A63889F4}"/>
              </a:ext>
            </a:extLst>
          </p:cNvPr>
          <p:cNvSpPr txBox="1">
            <a:spLocks/>
          </p:cNvSpPr>
          <p:nvPr/>
        </p:nvSpPr>
        <p:spPr>
          <a:xfrm>
            <a:off x="1" y="11020"/>
            <a:ext cx="12191999" cy="634440"/>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solidFill>
                  <a:prstClr val="black"/>
                </a:solidFill>
              </a:rPr>
              <a:t>BACKGROUND AND OVERVIEW</a:t>
            </a:r>
            <a:endParaRPr kumimoji="0" lang="en-ZA" b="1" i="0" u="none" strike="noStrike" kern="1200" cap="small"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92934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73118661-8A9F-ABA7-55E4-83FEA8B2DC52}"/>
              </a:ext>
            </a:extLst>
          </p:cNvPr>
          <p:cNvSpPr>
            <a:spLocks noGrp="1"/>
          </p:cNvSpPr>
          <p:nvPr>
            <p:ph type="sldNum" sz="quarter" idx="12"/>
          </p:nvPr>
        </p:nvSpPr>
        <p:spPr>
          <a:xfrm>
            <a:off x="8610600" y="6356350"/>
            <a:ext cx="2743200" cy="365125"/>
          </a:xfrm>
        </p:spPr>
        <p:txBody>
          <a:bodyPr/>
          <a:lstStyle/>
          <a:p>
            <a:fld id="{8DB42BFE-C1B9-4C01-A3F0-4880CC04B92D}" type="slidenum">
              <a:rPr lang="en-ZA" smtClean="0"/>
              <a:t>4</a:t>
            </a:fld>
            <a:endParaRPr lang="en-ZA"/>
          </a:p>
        </p:txBody>
      </p:sp>
      <p:sp>
        <p:nvSpPr>
          <p:cNvPr id="4" name="Title 1">
            <a:extLst>
              <a:ext uri="{FF2B5EF4-FFF2-40B4-BE49-F238E27FC236}">
                <a16:creationId xmlns:a16="http://schemas.microsoft.com/office/drawing/2014/main" id="{6A04A5E1-7010-240F-D2EF-F8B322D2BEFD}"/>
              </a:ext>
            </a:extLst>
          </p:cNvPr>
          <p:cNvSpPr txBox="1">
            <a:spLocks/>
          </p:cNvSpPr>
          <p:nvPr/>
        </p:nvSpPr>
        <p:spPr>
          <a:xfrm>
            <a:off x="0" y="0"/>
            <a:ext cx="12191999" cy="528561"/>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solidFill>
                  <a:prstClr val="black"/>
                </a:solidFill>
                <a:cs typeface="Traditional Arabic" panose="020F0502020204030204" pitchFamily="18" charset="-78"/>
              </a:rPr>
              <a:t>BACKGROUND AND OVERVIEW</a:t>
            </a:r>
            <a:endParaRPr kumimoji="0" lang="en-ZA" b="1" i="0" u="none" strike="noStrike" kern="1200" cap="small" spc="0" normalizeH="0" baseline="0" noProof="0" dirty="0">
              <a:ln>
                <a:noFill/>
              </a:ln>
              <a:solidFill>
                <a:prstClr val="black"/>
              </a:solidFill>
              <a:effectLst/>
              <a:uLnTx/>
              <a:uFillTx/>
              <a:cs typeface="Traditional Arabic" panose="020F0502020204030204" pitchFamily="18" charset="-78"/>
            </a:endParaRPr>
          </a:p>
        </p:txBody>
      </p:sp>
      <p:sp>
        <p:nvSpPr>
          <p:cNvPr id="5" name="Content Placeholder 1">
            <a:extLst>
              <a:ext uri="{FF2B5EF4-FFF2-40B4-BE49-F238E27FC236}">
                <a16:creationId xmlns:a16="http://schemas.microsoft.com/office/drawing/2014/main" id="{AFA8B797-45BD-4B14-B2E2-7026AAD39D4D}"/>
              </a:ext>
            </a:extLst>
          </p:cNvPr>
          <p:cNvSpPr txBox="1">
            <a:spLocks/>
          </p:cNvSpPr>
          <p:nvPr/>
        </p:nvSpPr>
        <p:spPr>
          <a:xfrm>
            <a:off x="179293" y="855168"/>
            <a:ext cx="12012706" cy="51745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fontAlgn="base" hangingPunct="0">
              <a:spcBef>
                <a:spcPts val="600"/>
              </a:spcBef>
              <a:spcAft>
                <a:spcPct val="0"/>
              </a:spcAft>
              <a:buFont typeface="Arial" panose="020B0604020202020204" pitchFamily="34" charset="0"/>
              <a:buNone/>
              <a:defRPr/>
            </a:pPr>
            <a:r>
              <a:rPr lang="en-US" altLang="en-US" sz="1800" kern="0" dirty="0">
                <a:latin typeface="Trebuchet MS" panose="020B0603020202020204" pitchFamily="34" charset="0"/>
                <a:cs typeface="Arial" panose="020B0604020202020204" pitchFamily="34" charset="0"/>
              </a:rPr>
              <a:t>The AGOA Forum will consist of the following elements:</a:t>
            </a:r>
          </a:p>
          <a:p>
            <a:pPr marL="0" indent="0" algn="just" eaLnBrk="0" fontAlgn="base" hangingPunct="0">
              <a:spcBef>
                <a:spcPts val="600"/>
              </a:spcBef>
              <a:spcAft>
                <a:spcPct val="0"/>
              </a:spcAft>
              <a:buFont typeface="Arial" panose="020B0604020202020204" pitchFamily="34" charset="0"/>
              <a:buNone/>
              <a:defRPr/>
            </a:pPr>
            <a:endParaRPr lang="en-US" altLang="en-US" sz="1800" kern="0" dirty="0">
              <a:latin typeface="Trebuchet MS" panose="020B0603020202020204" pitchFamily="34" charset="0"/>
              <a:cs typeface="Arial" panose="020B0604020202020204" pitchFamily="34" charset="0"/>
            </a:endParaRPr>
          </a:p>
          <a:p>
            <a:pPr marL="683823" lvl="1" indent="-342900" algn="just" eaLnBrk="0" fontAlgn="base" hangingPunct="0">
              <a:spcBef>
                <a:spcPts val="600"/>
              </a:spcBef>
              <a:spcAft>
                <a:spcPct val="0"/>
              </a:spcAft>
              <a:buFont typeface="+mj-lt"/>
              <a:buAutoNum type="arabicPeriod"/>
              <a:defRPr/>
            </a:pPr>
            <a:r>
              <a:rPr lang="en-US" sz="1800" kern="0" dirty="0">
                <a:latin typeface="Trebuchet MS" panose="020B0603020202020204" pitchFamily="34" charset="0"/>
                <a:cs typeface="Arial" panose="020B0604020202020204" pitchFamily="34" charset="0"/>
              </a:rPr>
              <a:t>The Formal AGOA Forum, with representatives of governments, and business/labour delegates</a:t>
            </a:r>
          </a:p>
          <a:p>
            <a:pPr marL="683823" lvl="1" indent="-342900" algn="just" eaLnBrk="0" fontAlgn="base" hangingPunct="0">
              <a:spcBef>
                <a:spcPts val="600"/>
              </a:spcBef>
              <a:spcAft>
                <a:spcPct val="0"/>
              </a:spcAft>
              <a:buFont typeface="+mj-lt"/>
              <a:buAutoNum type="arabicPeriod"/>
              <a:defRPr/>
            </a:pPr>
            <a:r>
              <a:rPr lang="en-US" sz="1800" kern="0" dirty="0">
                <a:latin typeface="Trebuchet MS" panose="020B0603020202020204" pitchFamily="34" charset="0"/>
                <a:cs typeface="Arial" panose="020B0604020202020204" pitchFamily="34" charset="0"/>
              </a:rPr>
              <a:t>A Forum of African Trade Ministers</a:t>
            </a:r>
          </a:p>
          <a:p>
            <a:pPr marL="683823" lvl="1" indent="-342900" algn="just" eaLnBrk="0" fontAlgn="base" hangingPunct="0">
              <a:spcBef>
                <a:spcPts val="600"/>
              </a:spcBef>
              <a:spcAft>
                <a:spcPct val="0"/>
              </a:spcAft>
              <a:buFont typeface="+mj-lt"/>
              <a:buAutoNum type="arabicPeriod"/>
              <a:defRPr/>
            </a:pPr>
            <a:r>
              <a:rPr lang="en-US" sz="1800" kern="0" dirty="0">
                <a:latin typeface="Trebuchet MS" panose="020B0603020202020204" pitchFamily="34" charset="0"/>
                <a:cs typeface="Arial" panose="020B0604020202020204" pitchFamily="34" charset="0"/>
              </a:rPr>
              <a:t>A possible </a:t>
            </a:r>
            <a:r>
              <a:rPr lang="en-US" sz="1800" kern="0" dirty="0" err="1">
                <a:latin typeface="Trebuchet MS" panose="020B0603020202020204" pitchFamily="34" charset="0"/>
                <a:cs typeface="Arial" panose="020B0604020202020204" pitchFamily="34" charset="0"/>
              </a:rPr>
              <a:t>AfCFTA</a:t>
            </a:r>
            <a:r>
              <a:rPr lang="en-US" sz="1800" kern="0" dirty="0">
                <a:latin typeface="Trebuchet MS" panose="020B0603020202020204" pitchFamily="34" charset="0"/>
                <a:cs typeface="Arial" panose="020B0604020202020204" pitchFamily="34" charset="0"/>
              </a:rPr>
              <a:t> Council of Ministers meeting</a:t>
            </a:r>
          </a:p>
          <a:p>
            <a:pPr marL="683823" lvl="1" indent="-342900" algn="just" eaLnBrk="0" fontAlgn="base" hangingPunct="0">
              <a:spcBef>
                <a:spcPts val="600"/>
              </a:spcBef>
              <a:spcAft>
                <a:spcPct val="0"/>
              </a:spcAft>
              <a:buFont typeface="+mj-lt"/>
              <a:buAutoNum type="arabicPeriod"/>
              <a:defRPr/>
            </a:pPr>
            <a:r>
              <a:rPr lang="en-US" sz="1800" kern="0" dirty="0">
                <a:latin typeface="Trebuchet MS" panose="020B0603020202020204" pitchFamily="34" charset="0"/>
                <a:cs typeface="Arial" panose="020B0604020202020204" pitchFamily="34" charset="0"/>
              </a:rPr>
              <a:t>Private Sector Forum</a:t>
            </a:r>
          </a:p>
          <a:p>
            <a:pPr marL="683823" lvl="1" indent="-342900" algn="just" eaLnBrk="0" fontAlgn="base" hangingPunct="0">
              <a:spcBef>
                <a:spcPts val="600"/>
              </a:spcBef>
              <a:spcAft>
                <a:spcPct val="0"/>
              </a:spcAft>
              <a:buFont typeface="+mj-lt"/>
              <a:buAutoNum type="arabicPeriod"/>
              <a:defRPr/>
            </a:pPr>
            <a:r>
              <a:rPr lang="en-US" sz="1800" kern="0" dirty="0">
                <a:latin typeface="Trebuchet MS" panose="020B0603020202020204" pitchFamily="34" charset="0"/>
                <a:cs typeface="Arial" panose="020B0604020202020204" pitchFamily="34" charset="0"/>
              </a:rPr>
              <a:t>A Labour Forum</a:t>
            </a:r>
          </a:p>
          <a:p>
            <a:pPr marL="683823" lvl="1" indent="-342900" algn="just" eaLnBrk="0" fontAlgn="base" hangingPunct="0">
              <a:spcBef>
                <a:spcPts val="600"/>
              </a:spcBef>
              <a:spcAft>
                <a:spcPct val="0"/>
              </a:spcAft>
              <a:buFont typeface="+mj-lt"/>
              <a:buAutoNum type="arabicPeriod"/>
              <a:defRPr/>
            </a:pPr>
            <a:r>
              <a:rPr lang="en-US" sz="1800" kern="0" dirty="0">
                <a:latin typeface="Trebuchet MS" panose="020B0603020202020204" pitchFamily="34" charset="0"/>
                <a:cs typeface="Arial" panose="020B0604020202020204" pitchFamily="34" charset="0"/>
              </a:rPr>
              <a:t>A Civil Society Forum</a:t>
            </a:r>
          </a:p>
          <a:p>
            <a:pPr marL="683823" lvl="1" indent="-342900" algn="just" eaLnBrk="0" fontAlgn="base" hangingPunct="0">
              <a:spcBef>
                <a:spcPts val="600"/>
              </a:spcBef>
              <a:spcAft>
                <a:spcPct val="0"/>
              </a:spcAft>
              <a:buFont typeface="+mj-lt"/>
              <a:buAutoNum type="arabicPeriod"/>
              <a:defRPr/>
            </a:pPr>
            <a:r>
              <a:rPr lang="en-US" sz="1800" kern="0" dirty="0">
                <a:latin typeface="Trebuchet MS" panose="020B0603020202020204" pitchFamily="34" charset="0"/>
                <a:cs typeface="Arial" panose="020B0604020202020204" pitchFamily="34" charset="0"/>
              </a:rPr>
              <a:t>Forums on competition policy, trade administration, technical standards and development finance</a:t>
            </a:r>
          </a:p>
          <a:p>
            <a:pPr marL="683823" lvl="1" indent="-342900" algn="just" eaLnBrk="0" fontAlgn="base" hangingPunct="0">
              <a:spcBef>
                <a:spcPts val="600"/>
              </a:spcBef>
              <a:spcAft>
                <a:spcPct val="0"/>
              </a:spcAft>
              <a:buFont typeface="+mj-lt"/>
              <a:buAutoNum type="arabicPeriod"/>
              <a:defRPr/>
            </a:pPr>
            <a:r>
              <a:rPr lang="en-US" sz="1800" kern="0" dirty="0">
                <a:latin typeface="Trebuchet MS" panose="020B0603020202020204" pitchFamily="34" charset="0"/>
                <a:cs typeface="Arial" panose="020B0604020202020204" pitchFamily="34" charset="0"/>
              </a:rPr>
              <a:t>An industrial Exhibition, with industrial products</a:t>
            </a:r>
          </a:p>
          <a:p>
            <a:pPr marL="683823" lvl="1" indent="-342900" algn="just" eaLnBrk="0" fontAlgn="base" hangingPunct="0">
              <a:spcBef>
                <a:spcPts val="600"/>
              </a:spcBef>
              <a:spcAft>
                <a:spcPct val="0"/>
              </a:spcAft>
              <a:buFont typeface="+mj-lt"/>
              <a:buAutoNum type="arabicPeriod"/>
              <a:defRPr/>
            </a:pPr>
            <a:r>
              <a:rPr lang="en-US" sz="1800" kern="0" dirty="0">
                <a:latin typeface="Trebuchet MS" panose="020B0603020202020204" pitchFamily="34" charset="0"/>
                <a:cs typeface="Arial" panose="020B0604020202020204" pitchFamily="34" charset="0"/>
              </a:rPr>
              <a:t>African cuisine plus food and beverages</a:t>
            </a:r>
          </a:p>
          <a:p>
            <a:pPr marL="683823" lvl="1" indent="-342900" algn="just" eaLnBrk="0" fontAlgn="base" hangingPunct="0">
              <a:spcBef>
                <a:spcPts val="600"/>
              </a:spcBef>
              <a:spcAft>
                <a:spcPct val="0"/>
              </a:spcAft>
              <a:buFont typeface="+mj-lt"/>
              <a:buAutoNum type="arabicPeriod"/>
              <a:defRPr/>
            </a:pPr>
            <a:r>
              <a:rPr lang="en-US" sz="1800" kern="0" dirty="0">
                <a:latin typeface="Trebuchet MS" panose="020B0603020202020204" pitchFamily="34" charset="0"/>
                <a:cs typeface="Arial" panose="020B0604020202020204" pitchFamily="34" charset="0"/>
              </a:rPr>
              <a:t>A display of African history, film and music</a:t>
            </a:r>
          </a:p>
          <a:p>
            <a:pPr marL="683823" lvl="1" indent="-342900" algn="just" eaLnBrk="0" fontAlgn="base" hangingPunct="0">
              <a:spcBef>
                <a:spcPts val="600"/>
              </a:spcBef>
              <a:spcAft>
                <a:spcPct val="0"/>
              </a:spcAft>
              <a:buFont typeface="+mj-lt"/>
              <a:buAutoNum type="arabicPeriod"/>
              <a:defRPr/>
            </a:pPr>
            <a:r>
              <a:rPr lang="en-US" sz="1800" kern="0" dirty="0">
                <a:latin typeface="Trebuchet MS" panose="020B0603020202020204" pitchFamily="34" charset="0"/>
                <a:cs typeface="Arial" panose="020B0604020202020204" pitchFamily="34" charset="0"/>
              </a:rPr>
              <a:t>Official dinner and VIP lunches (organised by SA)</a:t>
            </a:r>
          </a:p>
          <a:p>
            <a:pPr marL="683823" lvl="1" indent="-342900" algn="just" eaLnBrk="0" fontAlgn="base" hangingPunct="0">
              <a:spcBef>
                <a:spcPts val="600"/>
              </a:spcBef>
              <a:spcAft>
                <a:spcPct val="0"/>
              </a:spcAft>
              <a:buFont typeface="+mj-lt"/>
              <a:buAutoNum type="arabicPeriod"/>
              <a:defRPr/>
            </a:pPr>
            <a:r>
              <a:rPr lang="en-US" sz="1800" kern="0" dirty="0">
                <a:latin typeface="Trebuchet MS" panose="020B0603020202020204" pitchFamily="34" charset="0"/>
                <a:cs typeface="Arial" panose="020B0604020202020204" pitchFamily="34" charset="0"/>
              </a:rPr>
              <a:t>Closing reception (organised by USA)</a:t>
            </a:r>
          </a:p>
          <a:p>
            <a:pPr marL="683823" lvl="1" indent="-342900" algn="just" eaLnBrk="0" fontAlgn="base" hangingPunct="0">
              <a:spcBef>
                <a:spcPts val="600"/>
              </a:spcBef>
              <a:spcAft>
                <a:spcPct val="0"/>
              </a:spcAft>
              <a:buFont typeface="+mj-lt"/>
              <a:buAutoNum type="arabicPeriod"/>
              <a:defRPr/>
            </a:pPr>
            <a:r>
              <a:rPr lang="en-US" sz="1800" kern="0" dirty="0">
                <a:latin typeface="Trebuchet MS" panose="020B0603020202020204" pitchFamily="34" charset="0"/>
                <a:cs typeface="Arial" panose="020B0604020202020204" pitchFamily="34" charset="0"/>
              </a:rPr>
              <a:t>Possible community visits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73118661-8A9F-ABA7-55E4-83FEA8B2DC52}"/>
              </a:ext>
            </a:extLst>
          </p:cNvPr>
          <p:cNvSpPr>
            <a:spLocks noGrp="1"/>
          </p:cNvSpPr>
          <p:nvPr>
            <p:ph type="sldNum" sz="quarter" idx="12"/>
          </p:nvPr>
        </p:nvSpPr>
        <p:spPr>
          <a:xfrm>
            <a:off x="8610600" y="6356350"/>
            <a:ext cx="2743200" cy="365125"/>
          </a:xfrm>
        </p:spPr>
        <p:txBody>
          <a:bodyPr/>
          <a:lstStyle/>
          <a:p>
            <a:fld id="{8DB42BFE-C1B9-4C01-A3F0-4880CC04B92D}" type="slidenum">
              <a:rPr lang="en-ZA" smtClean="0"/>
              <a:t>5</a:t>
            </a:fld>
            <a:endParaRPr lang="en-ZA"/>
          </a:p>
        </p:txBody>
      </p:sp>
      <p:sp>
        <p:nvSpPr>
          <p:cNvPr id="3" name="TextBox 2">
            <a:extLst>
              <a:ext uri="{FF2B5EF4-FFF2-40B4-BE49-F238E27FC236}">
                <a16:creationId xmlns:a16="http://schemas.microsoft.com/office/drawing/2014/main" id="{CB442088-590F-DC89-052D-9957CC283E4A}"/>
              </a:ext>
            </a:extLst>
          </p:cNvPr>
          <p:cNvSpPr txBox="1"/>
          <p:nvPr/>
        </p:nvSpPr>
        <p:spPr>
          <a:xfrm>
            <a:off x="0" y="528561"/>
            <a:ext cx="12192000" cy="6192914"/>
          </a:xfrm>
          <a:prstGeom prst="rect">
            <a:avLst/>
          </a:prstGeom>
          <a:noFill/>
        </p:spPr>
        <p:txBody>
          <a:bodyPr wrap="square">
            <a:spAutoFit/>
          </a:bodyPr>
          <a:lstStyle/>
          <a:p>
            <a:pPr marL="285750" indent="-285750">
              <a:lnSpc>
                <a:spcPct val="150000"/>
              </a:lnSpc>
              <a:buFont typeface="Wingdings" panose="05000000000000000000" pitchFamily="2" charset="2"/>
              <a:buChar char="v"/>
            </a:pPr>
            <a:r>
              <a:rPr lang="en-US" sz="1400" dirty="0">
                <a:latin typeface="Trebuchet MS" panose="020B0603020202020204" pitchFamily="34" charset="0"/>
              </a:rPr>
              <a:t>The Forum is expected to be attended by seven hundred (700) delegates, comprising of 35 sub-Saharan Africa (SSA) Trade Ministers including SA, the United States Trade Representative (USTR), a US Congress delegation, African Regional Economic Communities (RECs), civil society, organised labour as well as business sector representatives.</a:t>
            </a:r>
          </a:p>
          <a:p>
            <a:pPr marL="285750" indent="-285750">
              <a:lnSpc>
                <a:spcPct val="150000"/>
              </a:lnSpc>
              <a:buFont typeface="Wingdings" panose="05000000000000000000" pitchFamily="2" charset="2"/>
              <a:buChar char="v"/>
            </a:pPr>
            <a:r>
              <a:rPr lang="en-US" sz="1400" dirty="0">
                <a:latin typeface="Trebuchet MS" panose="020B0603020202020204" pitchFamily="34" charset="0"/>
              </a:rPr>
              <a:t>The Forum will feature a Made in Africa 7362 sqm exhibition for 500 companies across the 32 SSA companies (200 from South Africa and 10 per country) in the following AGOA focus sectors: Agricultural products, Automotive, Chemicals, Metals and minerals, Mining and machinery, Clothing and textiles, Leather and footwear; and Boatbuilding</a:t>
            </a:r>
          </a:p>
          <a:p>
            <a:pPr>
              <a:lnSpc>
                <a:spcPct val="150000"/>
              </a:lnSpc>
            </a:pPr>
            <a:endParaRPr lang="en-US" sz="900" dirty="0">
              <a:latin typeface="Trebuchet MS" panose="020B0603020202020204" pitchFamily="34" charset="0"/>
            </a:endParaRPr>
          </a:p>
          <a:p>
            <a:pPr marL="285750" indent="-285750">
              <a:lnSpc>
                <a:spcPct val="150000"/>
              </a:lnSpc>
              <a:buFont typeface="Wingdings" panose="05000000000000000000" pitchFamily="2" charset="2"/>
              <a:buChar char="q"/>
            </a:pPr>
            <a:r>
              <a:rPr lang="en-US" sz="1400" b="1" dirty="0">
                <a:latin typeface="Trebuchet MS" panose="020B0603020202020204" pitchFamily="34" charset="0"/>
              </a:rPr>
              <a:t>Key objectives</a:t>
            </a:r>
          </a:p>
          <a:p>
            <a:pPr marL="342900" indent="-342900">
              <a:lnSpc>
                <a:spcPct val="150000"/>
              </a:lnSpc>
              <a:buFont typeface="+mj-lt"/>
              <a:buAutoNum type="arabicPeriod"/>
            </a:pPr>
            <a:r>
              <a:rPr lang="en-US" sz="1400" dirty="0">
                <a:latin typeface="Trebuchet MS" panose="020B0603020202020204" pitchFamily="34" charset="0"/>
              </a:rPr>
              <a:t>To host a secure world class AGOA Forum. Provide a positive experience for all attendees.</a:t>
            </a:r>
          </a:p>
          <a:p>
            <a:pPr marL="342900" indent="-342900">
              <a:lnSpc>
                <a:spcPct val="150000"/>
              </a:lnSpc>
              <a:buFont typeface="+mj-lt"/>
              <a:buAutoNum type="arabicPeriod"/>
            </a:pPr>
            <a:r>
              <a:rPr lang="en-US" sz="1400" dirty="0">
                <a:latin typeface="Trebuchet MS" panose="020B0603020202020204" pitchFamily="34" charset="0"/>
              </a:rPr>
              <a:t>Ensure uninterrupted energy supply</a:t>
            </a:r>
          </a:p>
          <a:p>
            <a:pPr marL="342900" indent="-342900">
              <a:lnSpc>
                <a:spcPct val="150000"/>
              </a:lnSpc>
              <a:buFont typeface="+mj-lt"/>
              <a:buAutoNum type="arabicPeriod"/>
            </a:pPr>
            <a:r>
              <a:rPr lang="en-US" sz="1400" dirty="0">
                <a:latin typeface="Trebuchet MS" panose="020B0603020202020204" pitchFamily="34" charset="0"/>
              </a:rPr>
              <a:t>Secure high-level participation of the US Administration and Congress</a:t>
            </a:r>
          </a:p>
          <a:p>
            <a:pPr marL="342900" indent="-342900">
              <a:lnSpc>
                <a:spcPct val="150000"/>
              </a:lnSpc>
              <a:buFont typeface="+mj-lt"/>
              <a:buAutoNum type="arabicPeriod"/>
            </a:pPr>
            <a:r>
              <a:rPr lang="en-US" sz="1400" dirty="0">
                <a:latin typeface="Trebuchet MS" panose="020B0603020202020204" pitchFamily="34" charset="0"/>
              </a:rPr>
              <a:t>Expose the US Administration and Congress to the socio-economic challenges currently faced in SA.</a:t>
            </a:r>
          </a:p>
          <a:p>
            <a:pPr marL="342900" indent="-342900">
              <a:lnSpc>
                <a:spcPct val="150000"/>
              </a:lnSpc>
              <a:buFont typeface="+mj-lt"/>
              <a:buAutoNum type="arabicPeriod"/>
            </a:pPr>
            <a:r>
              <a:rPr lang="en-US" sz="1400" dirty="0">
                <a:latin typeface="Trebuchet MS" panose="020B0603020202020204" pitchFamily="34" charset="0"/>
              </a:rPr>
              <a:t>Ensure that there is a robust substantive programme focusing on key issues that should drive SSA and US Economic relationship.</a:t>
            </a:r>
          </a:p>
          <a:p>
            <a:pPr marL="342900" indent="-342900">
              <a:lnSpc>
                <a:spcPct val="150000"/>
              </a:lnSpc>
              <a:buFont typeface="+mj-lt"/>
              <a:buAutoNum type="arabicPeriod"/>
            </a:pPr>
            <a:r>
              <a:rPr lang="en-US" sz="1400" dirty="0">
                <a:latin typeface="Trebuchet MS" panose="020B0603020202020204" pitchFamily="34" charset="0"/>
              </a:rPr>
              <a:t>Successful lobbying for renewal of AGOA beyond 2025 with SA included.</a:t>
            </a:r>
          </a:p>
          <a:p>
            <a:pPr marL="342900" indent="-342900">
              <a:lnSpc>
                <a:spcPct val="150000"/>
              </a:lnSpc>
              <a:buFont typeface="+mj-lt"/>
              <a:buAutoNum type="arabicPeriod"/>
            </a:pPr>
            <a:r>
              <a:rPr lang="en-US" sz="1400" dirty="0">
                <a:latin typeface="Trebuchet MS" panose="020B0603020202020204" pitchFamily="34" charset="0"/>
              </a:rPr>
              <a:t>Reaffirm Africa’s position as a capable economic partners for the world.</a:t>
            </a:r>
          </a:p>
          <a:p>
            <a:pPr>
              <a:lnSpc>
                <a:spcPct val="150000"/>
              </a:lnSpc>
            </a:pPr>
            <a:endParaRPr lang="en-US" sz="900" dirty="0">
              <a:latin typeface="Trebuchet MS" panose="020B0603020202020204" pitchFamily="34" charset="0"/>
            </a:endParaRPr>
          </a:p>
          <a:p>
            <a:pPr marL="285750" indent="-285750">
              <a:lnSpc>
                <a:spcPct val="150000"/>
              </a:lnSpc>
              <a:buFont typeface="Wingdings" panose="05000000000000000000" pitchFamily="2" charset="2"/>
              <a:buChar char="q"/>
            </a:pPr>
            <a:r>
              <a:rPr lang="en-US" sz="1400" b="1" dirty="0">
                <a:latin typeface="Trebuchet MS" panose="020B0603020202020204" pitchFamily="34" charset="0"/>
              </a:rPr>
              <a:t>Strategic Importance</a:t>
            </a:r>
          </a:p>
          <a:p>
            <a:pPr marL="285750" indent="-285750">
              <a:lnSpc>
                <a:spcPct val="150000"/>
              </a:lnSpc>
              <a:buFont typeface="Wingdings" panose="05000000000000000000" pitchFamily="2" charset="2"/>
              <a:buChar char="v"/>
            </a:pPr>
            <a:r>
              <a:rPr lang="en-US" sz="1400" dirty="0">
                <a:latin typeface="Trebuchet MS" panose="020B0603020202020204" pitchFamily="34" charset="0"/>
              </a:rPr>
              <a:t>Possibly the last forum hosted in RSA before the expiry date of June 2025</a:t>
            </a:r>
          </a:p>
          <a:p>
            <a:pPr marL="285750" indent="-285750">
              <a:lnSpc>
                <a:spcPct val="150000"/>
              </a:lnSpc>
              <a:buFont typeface="Wingdings" panose="05000000000000000000" pitchFamily="2" charset="2"/>
              <a:buChar char="v"/>
            </a:pPr>
            <a:r>
              <a:rPr lang="en-US" sz="1400" dirty="0">
                <a:latin typeface="Trebuchet MS" panose="020B0603020202020204" pitchFamily="34" charset="0"/>
              </a:rPr>
              <a:t>Deliberations key to influencing extension of the programme beyond 2025.</a:t>
            </a:r>
          </a:p>
        </p:txBody>
      </p:sp>
      <p:sp>
        <p:nvSpPr>
          <p:cNvPr id="4" name="Title 1">
            <a:extLst>
              <a:ext uri="{FF2B5EF4-FFF2-40B4-BE49-F238E27FC236}">
                <a16:creationId xmlns:a16="http://schemas.microsoft.com/office/drawing/2014/main" id="{6A04A5E1-7010-240F-D2EF-F8B322D2BEFD}"/>
              </a:ext>
            </a:extLst>
          </p:cNvPr>
          <p:cNvSpPr txBox="1">
            <a:spLocks/>
          </p:cNvSpPr>
          <p:nvPr/>
        </p:nvSpPr>
        <p:spPr>
          <a:xfrm>
            <a:off x="0" y="0"/>
            <a:ext cx="12191999" cy="528561"/>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solidFill>
                  <a:prstClr val="black"/>
                </a:solidFill>
                <a:cs typeface="Traditional Arabic" panose="020F0502020204030204" pitchFamily="18" charset="-78"/>
              </a:rPr>
              <a:t>BACKGROUND AND OVERVIEW</a:t>
            </a:r>
            <a:endParaRPr kumimoji="0" lang="en-ZA" b="1" i="0" u="none" strike="noStrike" kern="1200" cap="small" spc="0" normalizeH="0" baseline="0" noProof="0" dirty="0">
              <a:ln>
                <a:noFill/>
              </a:ln>
              <a:solidFill>
                <a:prstClr val="black"/>
              </a:solidFill>
              <a:effectLst/>
              <a:uLnTx/>
              <a:uFillTx/>
              <a:cs typeface="Traditional Arabic" panose="020F0502020204030204" pitchFamily="18" charset="-78"/>
            </a:endParaRPr>
          </a:p>
        </p:txBody>
      </p:sp>
    </p:spTree>
    <p:extLst>
      <p:ext uri="{BB962C8B-B14F-4D97-AF65-F5344CB8AC3E}">
        <p14:creationId xmlns:p14="http://schemas.microsoft.com/office/powerpoint/2010/main" val="380868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0F3BEB-7F95-1D58-EB34-65729ADA48E4}"/>
              </a:ext>
            </a:extLst>
          </p:cNvPr>
          <p:cNvPicPr>
            <a:picLocks noChangeAspect="1"/>
          </p:cNvPicPr>
          <p:nvPr/>
        </p:nvPicPr>
        <p:blipFill>
          <a:blip r:embed="rId2"/>
          <a:stretch>
            <a:fillRect/>
          </a:stretch>
        </p:blipFill>
        <p:spPr>
          <a:xfrm>
            <a:off x="1536115" y="1433005"/>
            <a:ext cx="8389525" cy="5105907"/>
          </a:xfrm>
          <a:prstGeom prst="rect">
            <a:avLst/>
          </a:prstGeom>
          <a:solidFill>
            <a:schemeClr val="accent4"/>
          </a:solidFill>
        </p:spPr>
      </p:pic>
      <p:sp>
        <p:nvSpPr>
          <p:cNvPr id="7" name="TextBox 6">
            <a:extLst>
              <a:ext uri="{FF2B5EF4-FFF2-40B4-BE49-F238E27FC236}">
                <a16:creationId xmlns:a16="http://schemas.microsoft.com/office/drawing/2014/main" id="{1CE9C73A-12A3-32F8-CD09-446CBC146C1D}"/>
              </a:ext>
            </a:extLst>
          </p:cNvPr>
          <p:cNvSpPr txBox="1"/>
          <p:nvPr/>
        </p:nvSpPr>
        <p:spPr>
          <a:xfrm>
            <a:off x="1936377" y="821822"/>
            <a:ext cx="7866530" cy="369332"/>
          </a:xfrm>
          <a:prstGeom prst="rect">
            <a:avLst/>
          </a:prstGeom>
          <a:solidFill>
            <a:schemeClr val="accent6">
              <a:lumMod val="75000"/>
            </a:schemeClr>
          </a:solidFill>
        </p:spPr>
        <p:txBody>
          <a:bodyPr wrap="square">
            <a:spAutoFit/>
          </a:bodyPr>
          <a:lstStyle/>
          <a:p>
            <a:pPr algn="ctr" fontAlgn="base">
              <a:spcAft>
                <a:spcPct val="0"/>
              </a:spcAft>
            </a:pPr>
            <a:r>
              <a:rPr lang="en-ZA" b="1" dirty="0">
                <a:solidFill>
                  <a:schemeClr val="bg1"/>
                </a:solidFill>
                <a:latin typeface="Century Gothic" panose="020B0502020202020204" pitchFamily="34" charset="0"/>
                <a:ea typeface="ＭＳ Ｐゴシック" charset="0"/>
                <a:cs typeface="Arial" panose="020B0604020202020204" pitchFamily="34" charset="0"/>
              </a:rPr>
              <a:t>G</a:t>
            </a:r>
            <a:r>
              <a:rPr lang="en-ZA" sz="1800" b="1" dirty="0">
                <a:solidFill>
                  <a:schemeClr val="bg1"/>
                </a:solidFill>
                <a:latin typeface="Century Gothic" panose="020B0502020202020204" pitchFamily="34" charset="0"/>
                <a:ea typeface="ＭＳ Ｐゴシック" charset="0"/>
                <a:cs typeface="Arial" panose="020B0604020202020204" pitchFamily="34" charset="0"/>
              </a:rPr>
              <a:t>eneral media headlines – </a:t>
            </a:r>
            <a:r>
              <a:rPr lang="en-US" sz="1800" b="1" dirty="0">
                <a:solidFill>
                  <a:schemeClr val="bg1"/>
                </a:solidFill>
                <a:latin typeface="Century Gothic" panose="020B0502020202020204" pitchFamily="34" charset="0"/>
              </a:rPr>
              <a:t>AGOA – 1 May to 10 October 2023</a:t>
            </a:r>
            <a:endParaRPr lang="en-US" sz="1800" b="1" dirty="0">
              <a:solidFill>
                <a:schemeClr val="bg1"/>
              </a:solidFill>
              <a:latin typeface="Century Gothic" panose="020B0502020202020204" pitchFamily="34" charset="0"/>
              <a:ea typeface="ＭＳ Ｐゴシック" charset="0"/>
              <a:cs typeface="Arial" panose="020B0604020202020204" pitchFamily="34" charset="0"/>
            </a:endParaRPr>
          </a:p>
        </p:txBody>
      </p:sp>
      <p:sp>
        <p:nvSpPr>
          <p:cNvPr id="8" name="Title 1">
            <a:extLst>
              <a:ext uri="{FF2B5EF4-FFF2-40B4-BE49-F238E27FC236}">
                <a16:creationId xmlns:a16="http://schemas.microsoft.com/office/drawing/2014/main" id="{81BA463E-39EB-D4F0-B160-3314A6E719A5}"/>
              </a:ext>
            </a:extLst>
          </p:cNvPr>
          <p:cNvSpPr txBox="1">
            <a:spLocks/>
          </p:cNvSpPr>
          <p:nvPr/>
        </p:nvSpPr>
        <p:spPr>
          <a:xfrm>
            <a:off x="0" y="0"/>
            <a:ext cx="12191999" cy="579971"/>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solidFill>
                  <a:prstClr val="black"/>
                </a:solidFill>
              </a:rPr>
              <a:t>COMMUCATION ENVIRONMENT</a:t>
            </a:r>
            <a:endParaRPr kumimoji="0" lang="en-ZA" b="1" i="0" u="none" strike="noStrike" kern="1200" cap="small" spc="0" normalizeH="0" baseline="0" noProof="0" dirty="0">
              <a:ln>
                <a:noFill/>
              </a:ln>
              <a:solidFill>
                <a:prstClr val="black"/>
              </a:solidFill>
              <a:effectLst/>
              <a:uLnTx/>
              <a:uFillTx/>
              <a:latin typeface="Trebuchet MS" pitchFamily="34" charset="0"/>
              <a:ea typeface="+mj-ea"/>
              <a:cs typeface="+mj-cs"/>
            </a:endParaRPr>
          </a:p>
        </p:txBody>
      </p:sp>
    </p:spTree>
    <p:extLst>
      <p:ext uri="{BB962C8B-B14F-4D97-AF65-F5344CB8AC3E}">
        <p14:creationId xmlns:p14="http://schemas.microsoft.com/office/powerpoint/2010/main" val="2962032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05B81483-D5D1-2AC9-FB7C-F082D668E68A}"/>
              </a:ext>
            </a:extLst>
          </p:cNvPr>
          <p:cNvSpPr>
            <a:spLocks noGrp="1"/>
          </p:cNvSpPr>
          <p:nvPr>
            <p:ph type="sldNum" sz="quarter" idx="12"/>
          </p:nvPr>
        </p:nvSpPr>
        <p:spPr>
          <a:xfrm>
            <a:off x="8610600" y="6356350"/>
            <a:ext cx="2743200" cy="365125"/>
          </a:xfrm>
        </p:spPr>
        <p:txBody>
          <a:bodyPr/>
          <a:lstStyle/>
          <a:p>
            <a:fld id="{8DB42BFE-C1B9-4C01-A3F0-4880CC04B92D}" type="slidenum">
              <a:rPr lang="en-ZA" smtClean="0"/>
              <a:t>7</a:t>
            </a:fld>
            <a:endParaRPr lang="en-ZA"/>
          </a:p>
        </p:txBody>
      </p:sp>
      <p:sp>
        <p:nvSpPr>
          <p:cNvPr id="6" name="TextBox 5">
            <a:extLst>
              <a:ext uri="{FF2B5EF4-FFF2-40B4-BE49-F238E27FC236}">
                <a16:creationId xmlns:a16="http://schemas.microsoft.com/office/drawing/2014/main" id="{29465E69-23D2-C6D6-FF34-B07FCD990B64}"/>
              </a:ext>
            </a:extLst>
          </p:cNvPr>
          <p:cNvSpPr txBox="1"/>
          <p:nvPr/>
        </p:nvSpPr>
        <p:spPr>
          <a:xfrm>
            <a:off x="336574" y="972850"/>
            <a:ext cx="11122925" cy="5324535"/>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An analysis of general media headlines shows a strong focus on:</a:t>
            </a:r>
          </a:p>
          <a:p>
            <a:pPr marL="0" marR="0" lvl="0" indent="0" algn="ctr" defTabSz="914400" rtl="0" eaLnBrk="1" fontAlgn="auto" latinLnBrk="0" hangingPunct="1">
              <a:spcBef>
                <a:spcPts val="0"/>
              </a:spcBef>
              <a:spcAft>
                <a:spcPts val="0"/>
              </a:spcAft>
              <a:buClrTx/>
              <a:buSzTx/>
              <a:buFontTx/>
              <a:buNone/>
              <a:tabLst/>
              <a:defRPr/>
            </a:pPr>
            <a:endParaRPr kumimoji="0" lang="en-ZA" sz="20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endParaRPr>
          </a:p>
          <a:p>
            <a:pPr marL="285750" marR="0" lvl="0" indent="-285750" algn="ctr" defTabSz="914400" rtl="0" eaLnBrk="1" fontAlgn="auto" latinLnBrk="0" hangingPunct="1">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South Africa and US in </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rPr>
              <a:t>AGOA</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 poultry deal deadlock.</a:t>
            </a:r>
          </a:p>
          <a:p>
            <a:pPr marL="285750" marR="0" lvl="0" indent="-285750" algn="ctr" defTabSz="914400" rtl="0" eaLnBrk="1" fontAlgn="auto" latinLnBrk="0" hangingPunct="1">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South Africa to host key </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rPr>
              <a:t>US-Africa forum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in November, minister confirms.</a:t>
            </a:r>
          </a:p>
          <a:p>
            <a:pPr marL="285750" marR="0" lvl="0" indent="-285750" algn="ctr" defTabSz="914400" rtl="0" eaLnBrk="1" fontAlgn="auto" latinLnBrk="0" hangingPunct="1">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Angola makes historic food exports to United States under </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rPr>
              <a:t>AGOA</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a:t>
            </a:r>
          </a:p>
          <a:p>
            <a:pPr marL="285750" marR="0" lvl="0" indent="-285750" algn="ctr" defTabSz="914400" rtl="0" eaLnBrk="1" fontAlgn="auto" latinLnBrk="0" hangingPunct="1">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Ebrahim Patel wants </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rPr>
              <a:t>better envoys</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a:t>
            </a:r>
          </a:p>
          <a:p>
            <a:pPr marL="285750" marR="0" lvl="0" indent="-285750" algn="ctr" defTabSz="914400" rtl="0" eaLnBrk="1" fontAlgn="auto" latinLnBrk="0" hangingPunct="1">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SA championed the voice of the African continent at UNGA, say Cabinet.</a:t>
            </a:r>
          </a:p>
          <a:p>
            <a:pPr marL="285750" marR="0" lvl="0" indent="-285750" algn="ctr" defTabSz="914400" rtl="0" eaLnBrk="1" fontAlgn="auto" latinLnBrk="0" hangingPunct="1">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SA's access to </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rPr>
              <a:t>AGOA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helps neighbouring countries, says Patel.</a:t>
            </a:r>
          </a:p>
          <a:p>
            <a:pPr marL="285750" marR="0" lvl="0" indent="-285750" algn="ctr" defTabSz="914400" rtl="0" eaLnBrk="1" fontAlgn="auto" latinLnBrk="0" hangingPunct="1">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SA pushes for renewal of </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rPr>
              <a:t>AGOA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to </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rPr>
              <a:t>stimulate investment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across the continent.</a:t>
            </a:r>
          </a:p>
          <a:p>
            <a:pPr marL="285750" marR="0" lvl="0" indent="-285750" algn="ctr" defTabSz="914400" rtl="0" eaLnBrk="1" fontAlgn="auto" latinLnBrk="0" hangingPunct="1">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Patel warns of risk that </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rPr>
              <a:t>SA’s AGOA trade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could slightly diminish.</a:t>
            </a:r>
          </a:p>
          <a:p>
            <a:pPr marL="285750" marR="0" lvl="0" indent="-285750" algn="ctr" defTabSz="914400" rtl="0" eaLnBrk="1" fontAlgn="auto" latinLnBrk="0" hangingPunct="1">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South Africa urges US government to </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rPr>
              <a:t>extend </a:t>
            </a:r>
            <a:r>
              <a:rPr kumimoji="0" lang="en-US" sz="2000" b="1" i="0" u="none" strike="noStrike" kern="1200" cap="none" spc="0" normalizeH="0" baseline="0" noProof="0" dirty="0" err="1">
                <a:ln>
                  <a:noFill/>
                </a:ln>
                <a:solidFill>
                  <a:prstClr val="black"/>
                </a:solidFill>
                <a:effectLst/>
                <a:uLnTx/>
                <a:uFillTx/>
                <a:latin typeface="Trebuchet MS" panose="020B0603020202020204" pitchFamily="34" charset="0"/>
              </a:rPr>
              <a:t>Agoa</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a:t>
            </a:r>
          </a:p>
          <a:p>
            <a:pPr marL="285750" marR="0" lvl="0" indent="-285750" algn="ctr" defTabSz="914400" rtl="0" eaLnBrk="1" fontAlgn="auto" latinLnBrk="0" hangingPunct="1">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South Africa's decision to host US-Africa trade summit sparks diplomatic tensions.</a:t>
            </a:r>
          </a:p>
          <a:p>
            <a:pPr marL="285750" marR="0" lvl="0" indent="-285750" algn="ctr" defTabSz="914400" rtl="0" eaLnBrk="1" fontAlgn="auto" latinLnBrk="0" hangingPunct="1">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SA needs to take advantage of hosting </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rPr>
              <a:t>AGOA</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 says economist.</a:t>
            </a:r>
          </a:p>
          <a:p>
            <a:pPr marL="285750" marR="0" lvl="0" indent="-285750" algn="ctr" defTabSz="914400" rtl="0" eaLnBrk="1" fontAlgn="auto" latinLnBrk="0" hangingPunct="1">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South Africa will host the 20th </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rPr>
              <a:t>AGOA Forum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from 2-4 November 2023.</a:t>
            </a:r>
          </a:p>
          <a:p>
            <a:pPr marL="285750" marR="0" lvl="0" indent="-285750" algn="ctr" defTabSz="914400" rtl="0" eaLnBrk="1" fontAlgn="auto" latinLnBrk="0" hangingPunct="1">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Godongwana, Patel </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rPr>
              <a:t>meet top US trade official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over AGOA.</a:t>
            </a:r>
          </a:p>
          <a:p>
            <a:pPr marL="285750" marR="0" lvl="0" indent="-285750" algn="ctr" defTabSz="914400" rtl="0" eaLnBrk="1" fontAlgn="auto" latinLnBrk="0" hangingPunct="1">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South Africa government officials head to US to save </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rPr>
              <a:t>AGOA trade deal.</a:t>
            </a:r>
          </a:p>
          <a:p>
            <a:pPr marL="285750" marR="0" lvl="0" indent="-285750" algn="ctr" defTabSz="914400" rtl="0" eaLnBrk="1" fontAlgn="auto" latinLnBrk="0" hangingPunct="1">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AGOA expulsion could lead to </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rPr>
              <a:t>rocketing chicken prices</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a:t>
            </a:r>
            <a:endPar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endParaRPr>
          </a:p>
        </p:txBody>
      </p:sp>
      <p:sp>
        <p:nvSpPr>
          <p:cNvPr id="7" name="Title 1">
            <a:extLst>
              <a:ext uri="{FF2B5EF4-FFF2-40B4-BE49-F238E27FC236}">
                <a16:creationId xmlns:a16="http://schemas.microsoft.com/office/drawing/2014/main" id="{22B86154-DF51-8300-7FC9-04C2A2A73FC4}"/>
              </a:ext>
            </a:extLst>
          </p:cNvPr>
          <p:cNvSpPr txBox="1">
            <a:spLocks/>
          </p:cNvSpPr>
          <p:nvPr/>
        </p:nvSpPr>
        <p:spPr>
          <a:xfrm>
            <a:off x="0" y="0"/>
            <a:ext cx="12191999" cy="541401"/>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solidFill>
                  <a:prstClr val="black"/>
                </a:solidFill>
              </a:rPr>
              <a:t>COMMUCATION ENVIRONMENT</a:t>
            </a:r>
            <a:endParaRPr kumimoji="0" lang="en-ZA" b="1" i="0" u="none" strike="noStrike" kern="1200" cap="small" spc="0" normalizeH="0" baseline="0" noProof="0" dirty="0">
              <a:ln>
                <a:noFill/>
              </a:ln>
              <a:solidFill>
                <a:prstClr val="black"/>
              </a:solidFill>
              <a:effectLst/>
              <a:uLnTx/>
              <a:uFillTx/>
              <a:latin typeface="Trebuchet MS" pitchFamily="34" charset="0"/>
              <a:ea typeface="+mj-ea"/>
              <a:cs typeface="+mj-cs"/>
            </a:endParaRPr>
          </a:p>
        </p:txBody>
      </p:sp>
    </p:spTree>
    <p:extLst>
      <p:ext uri="{BB962C8B-B14F-4D97-AF65-F5344CB8AC3E}">
        <p14:creationId xmlns:p14="http://schemas.microsoft.com/office/powerpoint/2010/main" val="288300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D81FB7E6-DC72-D9EB-9B9E-BA4D794D683F}"/>
              </a:ext>
            </a:extLst>
          </p:cNvPr>
          <p:cNvSpPr>
            <a:spLocks noGrp="1"/>
          </p:cNvSpPr>
          <p:nvPr>
            <p:ph type="sldNum" sz="quarter" idx="12"/>
          </p:nvPr>
        </p:nvSpPr>
        <p:spPr>
          <a:xfrm>
            <a:off x="8610600" y="6356350"/>
            <a:ext cx="2743200" cy="365125"/>
          </a:xfrm>
        </p:spPr>
        <p:txBody>
          <a:bodyPr/>
          <a:lstStyle/>
          <a:p>
            <a:fld id="{8DB42BFE-C1B9-4C01-A3F0-4880CC04B92D}" type="slidenum">
              <a:rPr lang="en-ZA" smtClean="0"/>
              <a:t>8</a:t>
            </a:fld>
            <a:endParaRPr lang="en-ZA"/>
          </a:p>
        </p:txBody>
      </p:sp>
      <p:sp>
        <p:nvSpPr>
          <p:cNvPr id="6" name="TextBox 5">
            <a:extLst>
              <a:ext uri="{FF2B5EF4-FFF2-40B4-BE49-F238E27FC236}">
                <a16:creationId xmlns:a16="http://schemas.microsoft.com/office/drawing/2014/main" id="{8811EBE3-5ED0-761A-4925-3154C172073C}"/>
              </a:ext>
            </a:extLst>
          </p:cNvPr>
          <p:cNvSpPr txBox="1"/>
          <p:nvPr/>
        </p:nvSpPr>
        <p:spPr>
          <a:xfrm>
            <a:off x="232745" y="1007649"/>
            <a:ext cx="11367852" cy="4401205"/>
          </a:xfrm>
          <a:prstGeom prst="rect">
            <a:avLst/>
          </a:prstGeom>
          <a:noFill/>
        </p:spPr>
        <p:txBody>
          <a:bodyPr wrap="square">
            <a:spAutoFit/>
          </a:bodyPr>
          <a:lstStyle/>
          <a:p>
            <a:pPr marL="342900" indent="-342900">
              <a:buFont typeface="+mj-lt"/>
              <a:buAutoNum type="arabicPeriod"/>
            </a:pPr>
            <a:r>
              <a:rPr lang="en-US" sz="2000" dirty="0">
                <a:latin typeface="Trebuchet MS" panose="020B0603020202020204" pitchFamily="34" charset="0"/>
              </a:rPr>
              <a:t>To profile and market South African companies, goods and services that are currently being exported under AGOA as well new products and services that present an opportunity for South Africa to export to the US under AGOA; and </a:t>
            </a:r>
          </a:p>
          <a:p>
            <a:pPr marL="342900" indent="-342900">
              <a:buFont typeface="+mj-lt"/>
              <a:buAutoNum type="arabicPeriod"/>
            </a:pPr>
            <a:endParaRPr lang="en-US" sz="2000" dirty="0">
              <a:latin typeface="Trebuchet MS" panose="020B0603020202020204" pitchFamily="34" charset="0"/>
            </a:endParaRPr>
          </a:p>
          <a:p>
            <a:pPr marL="342900" indent="-342900">
              <a:buFont typeface="+mj-lt"/>
              <a:buAutoNum type="arabicPeriod"/>
            </a:pPr>
            <a:r>
              <a:rPr lang="en-US" sz="2000" dirty="0">
                <a:latin typeface="Trebuchet MS" panose="020B0603020202020204" pitchFamily="34" charset="0"/>
              </a:rPr>
              <a:t>To showcase how AGOA is contributing to the development of these focus sectors and indirect benefits to communities. </a:t>
            </a:r>
          </a:p>
          <a:p>
            <a:pPr marL="342900" indent="-342900">
              <a:buFont typeface="+mj-lt"/>
              <a:buAutoNum type="arabicPeriod"/>
            </a:pPr>
            <a:endParaRPr lang="en-US" sz="2000" dirty="0">
              <a:latin typeface="Trebuchet MS" panose="020B0603020202020204" pitchFamily="34" charset="0"/>
            </a:endParaRPr>
          </a:p>
          <a:p>
            <a:pPr marL="342900" indent="-342900">
              <a:buFont typeface="+mj-lt"/>
              <a:buAutoNum type="arabicPeriod"/>
            </a:pPr>
            <a:r>
              <a:rPr lang="en-US" sz="2000" dirty="0">
                <a:latin typeface="Trebuchet MS" panose="020B0603020202020204" pitchFamily="34" charset="0"/>
              </a:rPr>
              <a:t>To build lasting networks and establish collaboration with the Sub-Saharan Africa countries to increase intra-Africa trade;</a:t>
            </a:r>
          </a:p>
          <a:p>
            <a:pPr marL="342900" indent="-342900">
              <a:buFont typeface="+mj-lt"/>
              <a:buAutoNum type="arabicPeriod"/>
            </a:pPr>
            <a:endParaRPr lang="en-US" sz="2000" dirty="0">
              <a:latin typeface="Trebuchet MS" panose="020B0603020202020204" pitchFamily="34" charset="0"/>
            </a:endParaRPr>
          </a:p>
          <a:p>
            <a:pPr marL="342900" indent="-342900">
              <a:buFont typeface="+mj-lt"/>
              <a:buAutoNum type="arabicPeriod"/>
            </a:pPr>
            <a:r>
              <a:rPr lang="en-US" sz="2000" dirty="0">
                <a:latin typeface="Trebuchet MS" panose="020B0603020202020204" pitchFamily="34" charset="0"/>
              </a:rPr>
              <a:t>To position and rebrand South Africa as a Value-Added Partner of choice; and as an investment destination of choice;</a:t>
            </a:r>
          </a:p>
          <a:p>
            <a:pPr marL="342900" indent="-342900">
              <a:buFont typeface="+mj-lt"/>
              <a:buAutoNum type="arabicPeriod"/>
            </a:pPr>
            <a:endParaRPr lang="en-US" sz="2000" dirty="0">
              <a:latin typeface="Trebuchet MS" panose="020B0603020202020204" pitchFamily="34" charset="0"/>
            </a:endParaRPr>
          </a:p>
          <a:p>
            <a:pPr marL="342900" indent="-342900">
              <a:buFont typeface="+mj-lt"/>
              <a:buAutoNum type="arabicPeriod"/>
            </a:pPr>
            <a:r>
              <a:rPr lang="en-US" sz="2000" dirty="0">
                <a:latin typeface="Trebuchet MS" panose="020B0603020202020204" pitchFamily="34" charset="0"/>
              </a:rPr>
              <a:t>To showcase the vibrant South Africa’s creative industry.</a:t>
            </a:r>
          </a:p>
        </p:txBody>
      </p:sp>
      <p:sp>
        <p:nvSpPr>
          <p:cNvPr id="7" name="Title 1">
            <a:extLst>
              <a:ext uri="{FF2B5EF4-FFF2-40B4-BE49-F238E27FC236}">
                <a16:creationId xmlns:a16="http://schemas.microsoft.com/office/drawing/2014/main" id="{58171807-F194-F86D-21D6-1BE79F51C906}"/>
              </a:ext>
            </a:extLst>
          </p:cNvPr>
          <p:cNvSpPr txBox="1">
            <a:spLocks/>
          </p:cNvSpPr>
          <p:nvPr/>
        </p:nvSpPr>
        <p:spPr>
          <a:xfrm>
            <a:off x="0" y="0"/>
            <a:ext cx="12191999" cy="575035"/>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solidFill>
                  <a:prstClr val="black"/>
                </a:solidFill>
              </a:rPr>
              <a:t>COMMUCATION OBJECTIVES</a:t>
            </a:r>
            <a:endParaRPr kumimoji="0" lang="en-ZA" b="1" i="0" u="none" strike="noStrike" kern="1200" cap="small" spc="0" normalizeH="0" baseline="0" noProof="0" dirty="0">
              <a:ln>
                <a:noFill/>
              </a:ln>
              <a:solidFill>
                <a:prstClr val="black"/>
              </a:solidFill>
              <a:effectLst/>
              <a:uLnTx/>
              <a:uFillTx/>
              <a:latin typeface="Trebuchet MS" pitchFamily="34" charset="0"/>
              <a:ea typeface="+mj-ea"/>
              <a:cs typeface="+mj-cs"/>
            </a:endParaRPr>
          </a:p>
        </p:txBody>
      </p:sp>
    </p:spTree>
    <p:extLst>
      <p:ext uri="{BB962C8B-B14F-4D97-AF65-F5344CB8AC3E}">
        <p14:creationId xmlns:p14="http://schemas.microsoft.com/office/powerpoint/2010/main" val="3608880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C44805-E017-E1E0-EF8B-E7D5C3648258}"/>
              </a:ext>
            </a:extLst>
          </p:cNvPr>
          <p:cNvSpPr txBox="1">
            <a:spLocks/>
          </p:cNvSpPr>
          <p:nvPr/>
        </p:nvSpPr>
        <p:spPr>
          <a:xfrm>
            <a:off x="0" y="220885"/>
            <a:ext cx="10972800" cy="70609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2400" b="1" i="0" u="none" strike="noStrike" kern="1200" cap="small" spc="0" normalizeH="0" baseline="0" noProof="0" dirty="0">
              <a:ln>
                <a:noFill/>
              </a:ln>
              <a:solidFill>
                <a:prstClr val="black"/>
              </a:solidFill>
              <a:effectLst/>
              <a:uLnTx/>
              <a:uFillTx/>
              <a:latin typeface="Trebuchet MS" pitchFamily="34" charset="0"/>
              <a:ea typeface="+mj-ea"/>
              <a:cs typeface="+mj-cs"/>
            </a:endParaRPr>
          </a:p>
        </p:txBody>
      </p:sp>
      <p:sp>
        <p:nvSpPr>
          <p:cNvPr id="6" name="Slide Number Placeholder 7">
            <a:extLst>
              <a:ext uri="{FF2B5EF4-FFF2-40B4-BE49-F238E27FC236}">
                <a16:creationId xmlns:a16="http://schemas.microsoft.com/office/drawing/2014/main" id="{A5DE4F83-5428-9FCC-FDE6-E27AC866BB86}"/>
              </a:ext>
            </a:extLst>
          </p:cNvPr>
          <p:cNvSpPr>
            <a:spLocks noGrp="1"/>
          </p:cNvSpPr>
          <p:nvPr>
            <p:ph type="sldNum" sz="quarter" idx="12"/>
          </p:nvPr>
        </p:nvSpPr>
        <p:spPr>
          <a:xfrm>
            <a:off x="8610600" y="6356350"/>
            <a:ext cx="2743200" cy="365125"/>
          </a:xfrm>
        </p:spPr>
        <p:txBody>
          <a:bodyPr/>
          <a:lstStyle/>
          <a:p>
            <a:fld id="{8DB42BFE-C1B9-4C01-A3F0-4880CC04B92D}" type="slidenum">
              <a:rPr lang="en-ZA" smtClean="0"/>
              <a:t>9</a:t>
            </a:fld>
            <a:endParaRPr lang="en-ZA" dirty="0"/>
          </a:p>
        </p:txBody>
      </p:sp>
      <p:sp>
        <p:nvSpPr>
          <p:cNvPr id="7" name="Rounded Rectangle 10">
            <a:extLst>
              <a:ext uri="{FF2B5EF4-FFF2-40B4-BE49-F238E27FC236}">
                <a16:creationId xmlns:a16="http://schemas.microsoft.com/office/drawing/2014/main" id="{DD50BD3A-0B3C-1ABC-AF33-BEAE85903439}"/>
              </a:ext>
            </a:extLst>
          </p:cNvPr>
          <p:cNvSpPr/>
          <p:nvPr/>
        </p:nvSpPr>
        <p:spPr>
          <a:xfrm>
            <a:off x="4432662" y="880303"/>
            <a:ext cx="3132827" cy="568834"/>
          </a:xfrm>
          <a:prstGeom prst="roundRect">
            <a:avLst/>
          </a:prstGeom>
          <a:solidFill>
            <a:schemeClr val="accent6">
              <a:lumMod val="40000"/>
              <a:lumOff val="60000"/>
            </a:scheme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8" name="Rounded Rectangle 11">
            <a:extLst>
              <a:ext uri="{FF2B5EF4-FFF2-40B4-BE49-F238E27FC236}">
                <a16:creationId xmlns:a16="http://schemas.microsoft.com/office/drawing/2014/main" id="{9067186B-3BE0-CB9C-66F6-8304B122B7E5}"/>
              </a:ext>
            </a:extLst>
          </p:cNvPr>
          <p:cNvSpPr/>
          <p:nvPr/>
        </p:nvSpPr>
        <p:spPr>
          <a:xfrm>
            <a:off x="8236132" y="940029"/>
            <a:ext cx="3117668" cy="568834"/>
          </a:xfrm>
          <a:prstGeom prst="roundRect">
            <a:avLst/>
          </a:prstGeom>
          <a:solidFill>
            <a:schemeClr val="accent6">
              <a:lumMod val="40000"/>
              <a:lumOff val="60000"/>
            </a:scheme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9" name="Rounded Rectangle 2">
            <a:extLst>
              <a:ext uri="{FF2B5EF4-FFF2-40B4-BE49-F238E27FC236}">
                <a16:creationId xmlns:a16="http://schemas.microsoft.com/office/drawing/2014/main" id="{B245E3BB-494C-6F99-6B76-50E9BC517450}"/>
              </a:ext>
            </a:extLst>
          </p:cNvPr>
          <p:cNvSpPr/>
          <p:nvPr/>
        </p:nvSpPr>
        <p:spPr>
          <a:xfrm>
            <a:off x="701039" y="1088136"/>
            <a:ext cx="3173250" cy="568834"/>
          </a:xfrm>
          <a:prstGeom prst="roundRect">
            <a:avLst/>
          </a:prstGeom>
          <a:solidFill>
            <a:schemeClr val="accent6">
              <a:lumMod val="40000"/>
              <a:lumOff val="60000"/>
            </a:scheme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1" i="0" u="none" strike="noStrike" kern="0" cap="none" spc="0" normalizeH="0" baseline="0" noProof="0">
              <a:ln>
                <a:noFill/>
              </a:ln>
              <a:effectLst/>
              <a:uLnTx/>
              <a:uFillTx/>
              <a:latin typeface="Trebuchet MS" panose="020B0603020202020204"/>
              <a:ea typeface="+mn-ea"/>
              <a:cs typeface="+mn-cs"/>
            </a:endParaRPr>
          </a:p>
        </p:txBody>
      </p:sp>
      <p:sp>
        <p:nvSpPr>
          <p:cNvPr id="10" name="Rectangle 9">
            <a:extLst>
              <a:ext uri="{FF2B5EF4-FFF2-40B4-BE49-F238E27FC236}">
                <a16:creationId xmlns:a16="http://schemas.microsoft.com/office/drawing/2014/main" id="{0EE89444-7DB2-5DD7-3A45-A7D4A00B6B0C}"/>
              </a:ext>
            </a:extLst>
          </p:cNvPr>
          <p:cNvSpPr/>
          <p:nvPr/>
        </p:nvSpPr>
        <p:spPr>
          <a:xfrm>
            <a:off x="652523" y="1733555"/>
            <a:ext cx="3173250" cy="3467476"/>
          </a:xfrm>
          <a:prstGeom prst="rect">
            <a:avLst/>
          </a:prstGeom>
          <a:solidFill>
            <a:schemeClr val="accent6">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1" name="Rectangle 10">
            <a:extLst>
              <a:ext uri="{FF2B5EF4-FFF2-40B4-BE49-F238E27FC236}">
                <a16:creationId xmlns:a16="http://schemas.microsoft.com/office/drawing/2014/main" id="{26949FDF-AE76-2EA9-21A5-C6FC12B263E7}"/>
              </a:ext>
            </a:extLst>
          </p:cNvPr>
          <p:cNvSpPr/>
          <p:nvPr/>
        </p:nvSpPr>
        <p:spPr>
          <a:xfrm>
            <a:off x="4451447" y="1521917"/>
            <a:ext cx="3132827" cy="4242389"/>
          </a:xfrm>
          <a:prstGeom prst="rect">
            <a:avLst/>
          </a:prstGeom>
          <a:solidFill>
            <a:schemeClr val="accent6">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2" name="Rectangle 11">
            <a:extLst>
              <a:ext uri="{FF2B5EF4-FFF2-40B4-BE49-F238E27FC236}">
                <a16:creationId xmlns:a16="http://schemas.microsoft.com/office/drawing/2014/main" id="{AC6C575F-6E0F-69C0-485A-5CE3E86EEF63}"/>
              </a:ext>
            </a:extLst>
          </p:cNvPr>
          <p:cNvSpPr/>
          <p:nvPr/>
        </p:nvSpPr>
        <p:spPr>
          <a:xfrm>
            <a:off x="8220891" y="1563625"/>
            <a:ext cx="3270069" cy="3555221"/>
          </a:xfrm>
          <a:prstGeom prst="rect">
            <a:avLst/>
          </a:prstGeom>
          <a:solidFill>
            <a:schemeClr val="accent6">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3" name="TextBox 12">
            <a:extLst>
              <a:ext uri="{FF2B5EF4-FFF2-40B4-BE49-F238E27FC236}">
                <a16:creationId xmlns:a16="http://schemas.microsoft.com/office/drawing/2014/main" id="{D2C1A47A-7E0B-07BA-976A-FE561E4B93E1}"/>
              </a:ext>
            </a:extLst>
          </p:cNvPr>
          <p:cNvSpPr txBox="1"/>
          <p:nvPr/>
        </p:nvSpPr>
        <p:spPr>
          <a:xfrm>
            <a:off x="701039" y="1656970"/>
            <a:ext cx="3076219" cy="3693319"/>
          </a:xfrm>
          <a:prstGeom prst="rect">
            <a:avLst/>
          </a:prstGeom>
          <a:noFill/>
          <a:scene3d>
            <a:camera prst="orthographicFront"/>
            <a:lightRig rig="threePt" dir="t"/>
          </a:scene3d>
          <a:sp3d>
            <a:bevelT/>
          </a:sp3d>
        </p:spPr>
        <p:txBody>
          <a:bodyPr wrap="square" rtlCol="0">
            <a:spAutoFit/>
          </a:bodyPr>
          <a:lstStyle/>
          <a:p>
            <a:pPr marL="342900" indent="-342900" fontAlgn="base">
              <a:spcBef>
                <a:spcPct val="20000"/>
              </a:spcBef>
              <a:spcAft>
                <a:spcPct val="0"/>
              </a:spcAft>
              <a:buSzPct val="100000"/>
              <a:buFont typeface="Trebuchet MS" pitchFamily="34" charset="0"/>
              <a:buChar char="●"/>
              <a:defRPr/>
            </a:pPr>
            <a:r>
              <a:rPr lang="en-US" dirty="0">
                <a:solidFill>
                  <a:prstClr val="black"/>
                </a:solidFill>
                <a:latin typeface="Trebuchet MS" panose="020B0603020202020204" pitchFamily="34" charset="0"/>
              </a:rPr>
              <a:t>President of the Republic of South Africa </a:t>
            </a:r>
          </a:p>
          <a:p>
            <a:pPr marL="342900" indent="-342900" fontAlgn="base">
              <a:spcBef>
                <a:spcPct val="20000"/>
              </a:spcBef>
              <a:spcAft>
                <a:spcPct val="0"/>
              </a:spcAft>
              <a:buSzPct val="100000"/>
              <a:buFont typeface="Trebuchet MS" pitchFamily="34" charset="0"/>
              <a:buChar char="●"/>
              <a:defRPr/>
            </a:pPr>
            <a:r>
              <a:rPr lang="en-US" dirty="0">
                <a:solidFill>
                  <a:prstClr val="black"/>
                </a:solidFill>
                <a:latin typeface="Trebuchet MS" panose="020B0603020202020204" pitchFamily="34" charset="0"/>
              </a:rPr>
              <a:t>Minister in the Presidency</a:t>
            </a:r>
          </a:p>
          <a:p>
            <a:pPr marL="342900" indent="-342900" fontAlgn="base">
              <a:spcBef>
                <a:spcPct val="20000"/>
              </a:spcBef>
              <a:spcAft>
                <a:spcPct val="0"/>
              </a:spcAft>
              <a:buSzPct val="100000"/>
              <a:buFont typeface="Trebuchet MS" pitchFamily="34" charset="0"/>
              <a:buChar char="●"/>
              <a:defRPr/>
            </a:pPr>
            <a:r>
              <a:rPr lang="en-ZA" dirty="0">
                <a:solidFill>
                  <a:prstClr val="black"/>
                </a:solidFill>
                <a:latin typeface="Trebuchet MS" panose="020B0603020202020204" pitchFamily="34" charset="0"/>
              </a:rPr>
              <a:t>Minister of Trade, Industry and Competition</a:t>
            </a:r>
            <a:endParaRPr lang="en-US" dirty="0">
              <a:solidFill>
                <a:prstClr val="black"/>
              </a:solidFill>
              <a:latin typeface="Trebuchet MS" panose="020B0603020202020204" pitchFamily="34" charset="0"/>
            </a:endParaRPr>
          </a:p>
          <a:p>
            <a:pPr marL="342900" indent="-342900" fontAlgn="base">
              <a:spcBef>
                <a:spcPct val="20000"/>
              </a:spcBef>
              <a:spcAft>
                <a:spcPct val="0"/>
              </a:spcAft>
              <a:buSzPct val="100000"/>
              <a:buFont typeface="Trebuchet MS" pitchFamily="34" charset="0"/>
              <a:buChar char="●"/>
              <a:defRPr/>
            </a:pPr>
            <a:r>
              <a:rPr lang="en-US" dirty="0">
                <a:solidFill>
                  <a:prstClr val="black"/>
                </a:solidFill>
                <a:latin typeface="Trebuchet MS" panose="020B0603020202020204" pitchFamily="34" charset="0"/>
              </a:rPr>
              <a:t>Minister of Finance </a:t>
            </a:r>
          </a:p>
          <a:p>
            <a:pPr marL="342900" indent="-342900" fontAlgn="base">
              <a:spcBef>
                <a:spcPct val="20000"/>
              </a:spcBef>
              <a:spcAft>
                <a:spcPct val="0"/>
              </a:spcAft>
              <a:buSzPct val="100000"/>
              <a:buFont typeface="Trebuchet MS" pitchFamily="34" charset="0"/>
              <a:buChar char="●"/>
              <a:defRPr/>
            </a:pPr>
            <a:r>
              <a:rPr lang="en-US" dirty="0">
                <a:solidFill>
                  <a:prstClr val="black"/>
                </a:solidFill>
                <a:latin typeface="Trebuchet MS" panose="020B0603020202020204" pitchFamily="34" charset="0"/>
              </a:rPr>
              <a:t>Minister of Small Business</a:t>
            </a:r>
          </a:p>
          <a:p>
            <a:pPr marL="342900" indent="-342900" fontAlgn="base">
              <a:spcBef>
                <a:spcPct val="20000"/>
              </a:spcBef>
              <a:spcAft>
                <a:spcPct val="0"/>
              </a:spcAft>
              <a:buSzPct val="100000"/>
              <a:buFont typeface="Trebuchet MS" pitchFamily="34" charset="0"/>
              <a:buChar char="●"/>
              <a:defRPr/>
            </a:pPr>
            <a:r>
              <a:rPr lang="en-US" dirty="0">
                <a:solidFill>
                  <a:prstClr val="black"/>
                </a:solidFill>
                <a:latin typeface="Trebuchet MS" panose="020B0603020202020204" pitchFamily="34" charset="0"/>
              </a:rPr>
              <a:t>Minister of Police </a:t>
            </a:r>
          </a:p>
          <a:p>
            <a:endParaRPr lang="en-ZA" dirty="0">
              <a:solidFill>
                <a:prstClr val="black"/>
              </a:solidFill>
              <a:latin typeface="Century Gothic" panose="020B0502020202020204" pitchFamily="34" charset="0"/>
            </a:endParaRPr>
          </a:p>
        </p:txBody>
      </p:sp>
      <p:sp>
        <p:nvSpPr>
          <p:cNvPr id="14" name="TextBox 13">
            <a:extLst>
              <a:ext uri="{FF2B5EF4-FFF2-40B4-BE49-F238E27FC236}">
                <a16:creationId xmlns:a16="http://schemas.microsoft.com/office/drawing/2014/main" id="{4916CA29-8E6B-E356-0D98-F79BE24150EB}"/>
              </a:ext>
            </a:extLst>
          </p:cNvPr>
          <p:cNvSpPr txBox="1"/>
          <p:nvPr/>
        </p:nvSpPr>
        <p:spPr>
          <a:xfrm>
            <a:off x="4565507" y="1516641"/>
            <a:ext cx="2904705" cy="4524315"/>
          </a:xfrm>
          <a:prstGeom prst="rect">
            <a:avLst/>
          </a:prstGeom>
          <a:noFill/>
        </p:spPr>
        <p:txBody>
          <a:bodyPr wrap="square" rtlCol="0">
            <a:spAutoFit/>
          </a:bodyPr>
          <a:lstStyle/>
          <a:p>
            <a:pPr marL="342900" indent="-342900" fontAlgn="base">
              <a:spcBef>
                <a:spcPct val="20000"/>
              </a:spcBef>
              <a:spcAft>
                <a:spcPct val="0"/>
              </a:spcAft>
              <a:buSzPct val="100000"/>
              <a:buFont typeface="Trebuchet MS" pitchFamily="34" charset="0"/>
              <a:buChar char="●"/>
              <a:defRPr/>
            </a:pPr>
            <a:r>
              <a:rPr lang="en-US" b="1" dirty="0">
                <a:solidFill>
                  <a:prstClr val="black"/>
                </a:solidFill>
                <a:latin typeface="Trebuchet MS" panose="020B0603020202020204" pitchFamily="34" charset="0"/>
              </a:rPr>
              <a:t>Local and International Business and Investors</a:t>
            </a:r>
          </a:p>
          <a:p>
            <a:pPr marL="342900" indent="-342900" fontAlgn="base">
              <a:spcBef>
                <a:spcPct val="20000"/>
              </a:spcBef>
              <a:spcAft>
                <a:spcPct val="0"/>
              </a:spcAft>
              <a:buSzPct val="100000"/>
              <a:buFont typeface="Trebuchet MS" pitchFamily="34" charset="0"/>
              <a:buChar char="●"/>
              <a:defRPr/>
            </a:pPr>
            <a:r>
              <a:rPr lang="en-US" dirty="0">
                <a:solidFill>
                  <a:prstClr val="black"/>
                </a:solidFill>
                <a:latin typeface="Trebuchet MS" panose="020B0603020202020204" pitchFamily="34" charset="0"/>
              </a:rPr>
              <a:t>Government stakeholder (national; provincial; municipal)</a:t>
            </a:r>
          </a:p>
          <a:p>
            <a:pPr marL="342900" indent="-342900" fontAlgn="base">
              <a:spcBef>
                <a:spcPct val="20000"/>
              </a:spcBef>
              <a:spcAft>
                <a:spcPct val="0"/>
              </a:spcAft>
              <a:buSzPct val="100000"/>
              <a:buFont typeface="Trebuchet MS" pitchFamily="34" charset="0"/>
              <a:buChar char="●"/>
              <a:defRPr/>
            </a:pPr>
            <a:r>
              <a:rPr lang="en-US" dirty="0">
                <a:solidFill>
                  <a:prstClr val="black"/>
                </a:solidFill>
                <a:latin typeface="Trebuchet MS" panose="020B0603020202020204" pitchFamily="34" charset="0"/>
              </a:rPr>
              <a:t>Civil Society and wider South African public</a:t>
            </a:r>
          </a:p>
          <a:p>
            <a:pPr marL="342900" indent="-342900" fontAlgn="base">
              <a:spcBef>
                <a:spcPct val="20000"/>
              </a:spcBef>
              <a:spcAft>
                <a:spcPct val="0"/>
              </a:spcAft>
              <a:buSzPct val="100000"/>
              <a:buFont typeface="Trebuchet MS" pitchFamily="34" charset="0"/>
              <a:buChar char="●"/>
              <a:defRPr/>
            </a:pPr>
            <a:r>
              <a:rPr lang="en-US" dirty="0">
                <a:solidFill>
                  <a:prstClr val="black"/>
                </a:solidFill>
                <a:latin typeface="Trebuchet MS" panose="020B0603020202020204" pitchFamily="34" charset="0"/>
              </a:rPr>
              <a:t>Local and International Media </a:t>
            </a:r>
          </a:p>
          <a:p>
            <a:pPr marL="342900" indent="-342900" fontAlgn="base">
              <a:spcBef>
                <a:spcPct val="20000"/>
              </a:spcBef>
              <a:spcAft>
                <a:spcPct val="0"/>
              </a:spcAft>
              <a:buSzPct val="100000"/>
              <a:buFont typeface="Trebuchet MS" pitchFamily="34" charset="0"/>
              <a:buChar char="●"/>
              <a:defRPr/>
            </a:pPr>
            <a:r>
              <a:rPr lang="en-US" dirty="0">
                <a:solidFill>
                  <a:prstClr val="black"/>
                </a:solidFill>
                <a:latin typeface="Trebuchet MS" panose="020B0603020202020204" pitchFamily="34" charset="0"/>
              </a:rPr>
              <a:t>Public (</a:t>
            </a:r>
            <a:r>
              <a:rPr lang="en-US" b="1" dirty="0">
                <a:solidFill>
                  <a:prstClr val="black"/>
                </a:solidFill>
                <a:latin typeface="Trebuchet MS" panose="020B0603020202020204" pitchFamily="34" charset="0"/>
              </a:rPr>
              <a:t>Government audience segmentation)</a:t>
            </a:r>
          </a:p>
          <a:p>
            <a:pPr marL="342900" indent="-342900" fontAlgn="base">
              <a:spcBef>
                <a:spcPct val="20000"/>
              </a:spcBef>
              <a:spcAft>
                <a:spcPct val="0"/>
              </a:spcAft>
              <a:buSzPct val="100000"/>
              <a:buFont typeface="Trebuchet MS" pitchFamily="34" charset="0"/>
              <a:buChar char="●"/>
              <a:defRPr/>
            </a:pPr>
            <a:r>
              <a:rPr lang="en-US" dirty="0">
                <a:solidFill>
                  <a:prstClr val="black"/>
                </a:solidFill>
                <a:latin typeface="Trebuchet MS" panose="020B0603020202020204" pitchFamily="34" charset="0"/>
              </a:rPr>
              <a:t>Youth and women</a:t>
            </a:r>
          </a:p>
          <a:p>
            <a:endParaRPr lang="en-ZA" dirty="0">
              <a:solidFill>
                <a:prstClr val="black"/>
              </a:solidFill>
              <a:latin typeface="Century Gothic" panose="020B0502020202020204" pitchFamily="34" charset="0"/>
            </a:endParaRPr>
          </a:p>
        </p:txBody>
      </p:sp>
      <p:sp>
        <p:nvSpPr>
          <p:cNvPr id="15" name="TextBox 14">
            <a:extLst>
              <a:ext uri="{FF2B5EF4-FFF2-40B4-BE49-F238E27FC236}">
                <a16:creationId xmlns:a16="http://schemas.microsoft.com/office/drawing/2014/main" id="{E1F431C2-795C-D8E3-3153-8C0258D1D831}"/>
              </a:ext>
            </a:extLst>
          </p:cNvPr>
          <p:cNvSpPr txBox="1"/>
          <p:nvPr/>
        </p:nvSpPr>
        <p:spPr>
          <a:xfrm>
            <a:off x="8364072" y="1595718"/>
            <a:ext cx="2823836" cy="3693319"/>
          </a:xfrm>
          <a:prstGeom prst="rect">
            <a:avLst/>
          </a:prstGeom>
          <a:noFill/>
        </p:spPr>
        <p:txBody>
          <a:bodyPr wrap="square" rtlCol="0">
            <a:spAutoFit/>
          </a:bodyPr>
          <a:lstStyle/>
          <a:p>
            <a:pPr marL="342900" indent="-342900" fontAlgn="base">
              <a:spcBef>
                <a:spcPct val="20000"/>
              </a:spcBef>
              <a:spcAft>
                <a:spcPct val="0"/>
              </a:spcAft>
              <a:buSzPct val="100000"/>
              <a:buFont typeface="Trebuchet MS" pitchFamily="34" charset="0"/>
              <a:buChar char="●"/>
              <a:defRPr/>
            </a:pPr>
            <a:r>
              <a:rPr lang="en-US" dirty="0">
                <a:solidFill>
                  <a:prstClr val="black"/>
                </a:solidFill>
                <a:latin typeface="Trebuchet MS" panose="020B0603020202020204" pitchFamily="34" charset="0"/>
              </a:rPr>
              <a:t>Media Briefings</a:t>
            </a:r>
          </a:p>
          <a:p>
            <a:pPr marL="342900" indent="-342900" fontAlgn="base">
              <a:spcBef>
                <a:spcPct val="20000"/>
              </a:spcBef>
              <a:spcAft>
                <a:spcPct val="0"/>
              </a:spcAft>
              <a:buSzPct val="100000"/>
              <a:buFont typeface="Trebuchet MS" pitchFamily="34" charset="0"/>
              <a:buChar char="●"/>
              <a:defRPr/>
            </a:pPr>
            <a:r>
              <a:rPr lang="en-US" dirty="0">
                <a:solidFill>
                  <a:prstClr val="black"/>
                </a:solidFill>
                <a:latin typeface="Trebuchet MS" panose="020B0603020202020204" pitchFamily="34" charset="0"/>
              </a:rPr>
              <a:t>Websites (Presidency; InvestSA; IDC; GCIS; Brand SA)</a:t>
            </a:r>
          </a:p>
          <a:p>
            <a:pPr marL="342900" indent="-342900" fontAlgn="base">
              <a:spcBef>
                <a:spcPct val="20000"/>
              </a:spcBef>
              <a:spcAft>
                <a:spcPct val="0"/>
              </a:spcAft>
              <a:buSzPct val="100000"/>
              <a:buFont typeface="Trebuchet MS" pitchFamily="34" charset="0"/>
              <a:buChar char="●"/>
              <a:defRPr/>
            </a:pPr>
            <a:r>
              <a:rPr lang="en-US" dirty="0">
                <a:solidFill>
                  <a:prstClr val="black"/>
                </a:solidFill>
                <a:latin typeface="Trebuchet MS" panose="020B0603020202020204" pitchFamily="34" charset="0"/>
              </a:rPr>
              <a:t>Broadcast Media (radio and TV- local and international)</a:t>
            </a:r>
          </a:p>
          <a:p>
            <a:pPr marL="342900" indent="-342900" fontAlgn="base">
              <a:spcBef>
                <a:spcPct val="20000"/>
              </a:spcBef>
              <a:spcAft>
                <a:spcPct val="0"/>
              </a:spcAft>
              <a:buSzPct val="100000"/>
              <a:buFont typeface="Trebuchet MS" pitchFamily="34" charset="0"/>
              <a:buChar char="●"/>
              <a:defRPr/>
            </a:pPr>
            <a:r>
              <a:rPr lang="en-US" dirty="0">
                <a:solidFill>
                  <a:prstClr val="black"/>
                </a:solidFill>
                <a:latin typeface="Trebuchet MS" panose="020B0603020202020204" pitchFamily="34" charset="0"/>
              </a:rPr>
              <a:t>Community media</a:t>
            </a:r>
          </a:p>
          <a:p>
            <a:pPr marL="342900" indent="-342900" fontAlgn="base">
              <a:spcBef>
                <a:spcPct val="20000"/>
              </a:spcBef>
              <a:spcAft>
                <a:spcPct val="0"/>
              </a:spcAft>
              <a:buSzPct val="100000"/>
              <a:buFont typeface="Trebuchet MS" pitchFamily="34" charset="0"/>
              <a:buChar char="●"/>
              <a:defRPr/>
            </a:pPr>
            <a:r>
              <a:rPr lang="en-US" dirty="0">
                <a:solidFill>
                  <a:prstClr val="black"/>
                </a:solidFill>
                <a:latin typeface="Trebuchet MS" panose="020B0603020202020204" pitchFamily="34" charset="0"/>
              </a:rPr>
              <a:t>Print media (local and international)</a:t>
            </a:r>
          </a:p>
          <a:p>
            <a:pPr marL="342900" indent="-342900" fontAlgn="base">
              <a:spcBef>
                <a:spcPct val="20000"/>
              </a:spcBef>
              <a:spcAft>
                <a:spcPct val="0"/>
              </a:spcAft>
              <a:buSzPct val="100000"/>
              <a:buFont typeface="Trebuchet MS" pitchFamily="34" charset="0"/>
              <a:buChar char="●"/>
              <a:defRPr/>
            </a:pPr>
            <a:r>
              <a:rPr lang="en-US" dirty="0">
                <a:solidFill>
                  <a:prstClr val="black"/>
                </a:solidFill>
                <a:latin typeface="Trebuchet MS" panose="020B0603020202020204" pitchFamily="34" charset="0"/>
              </a:rPr>
              <a:t>Digital Media</a:t>
            </a:r>
          </a:p>
          <a:p>
            <a:endParaRPr lang="en-ZA" dirty="0">
              <a:solidFill>
                <a:prstClr val="black"/>
              </a:solidFill>
              <a:latin typeface="Century Gothic" panose="020B0502020202020204" pitchFamily="34" charset="0"/>
            </a:endParaRPr>
          </a:p>
        </p:txBody>
      </p:sp>
      <p:sp>
        <p:nvSpPr>
          <p:cNvPr id="16" name="TextBox 15">
            <a:extLst>
              <a:ext uri="{FF2B5EF4-FFF2-40B4-BE49-F238E27FC236}">
                <a16:creationId xmlns:a16="http://schemas.microsoft.com/office/drawing/2014/main" id="{DBF48606-C577-2313-4CFC-529BC9C6968A}"/>
              </a:ext>
            </a:extLst>
          </p:cNvPr>
          <p:cNvSpPr txBox="1"/>
          <p:nvPr/>
        </p:nvSpPr>
        <p:spPr>
          <a:xfrm>
            <a:off x="1115568" y="1164720"/>
            <a:ext cx="2435317" cy="369332"/>
          </a:xfrm>
          <a:prstGeom prst="rect">
            <a:avLst/>
          </a:prstGeom>
          <a:noFill/>
        </p:spPr>
        <p:txBody>
          <a:bodyPr wrap="square" rtlCol="0">
            <a:spAutoFit/>
          </a:bodyPr>
          <a:lstStyle/>
          <a:p>
            <a:pPr algn="ctr"/>
            <a:r>
              <a:rPr lang="en-US" b="1" dirty="0">
                <a:latin typeface="Trebuchet MS" panose="020B0603020202020204"/>
              </a:rPr>
              <a:t>Key Messengers</a:t>
            </a:r>
          </a:p>
        </p:txBody>
      </p:sp>
      <p:sp>
        <p:nvSpPr>
          <p:cNvPr id="17" name="TextBox 16">
            <a:extLst>
              <a:ext uri="{FF2B5EF4-FFF2-40B4-BE49-F238E27FC236}">
                <a16:creationId xmlns:a16="http://schemas.microsoft.com/office/drawing/2014/main" id="{44947B48-E7C1-73D6-82ED-37ECCAACDA95}"/>
              </a:ext>
            </a:extLst>
          </p:cNvPr>
          <p:cNvSpPr txBox="1"/>
          <p:nvPr/>
        </p:nvSpPr>
        <p:spPr>
          <a:xfrm>
            <a:off x="4757816" y="1022299"/>
            <a:ext cx="2435317" cy="369332"/>
          </a:xfrm>
          <a:prstGeom prst="rect">
            <a:avLst/>
          </a:prstGeom>
          <a:noFill/>
        </p:spPr>
        <p:txBody>
          <a:bodyPr wrap="square" rtlCol="0">
            <a:spAutoFit/>
          </a:bodyPr>
          <a:lstStyle/>
          <a:p>
            <a:pPr algn="ctr"/>
            <a:r>
              <a:rPr lang="en-US" b="1" dirty="0">
                <a:latin typeface="Trebuchet MS" panose="020B0603020202020204"/>
              </a:rPr>
              <a:t>Audiences</a:t>
            </a:r>
          </a:p>
        </p:txBody>
      </p:sp>
      <p:sp>
        <p:nvSpPr>
          <p:cNvPr id="18" name="TextBox 17">
            <a:extLst>
              <a:ext uri="{FF2B5EF4-FFF2-40B4-BE49-F238E27FC236}">
                <a16:creationId xmlns:a16="http://schemas.microsoft.com/office/drawing/2014/main" id="{3CC560D5-CD3B-A221-E843-F056D8DDBB33}"/>
              </a:ext>
            </a:extLst>
          </p:cNvPr>
          <p:cNvSpPr txBox="1"/>
          <p:nvPr/>
        </p:nvSpPr>
        <p:spPr>
          <a:xfrm>
            <a:off x="8562066" y="1074421"/>
            <a:ext cx="2435317" cy="369332"/>
          </a:xfrm>
          <a:prstGeom prst="rect">
            <a:avLst/>
          </a:prstGeom>
          <a:solidFill>
            <a:schemeClr val="accent6">
              <a:lumMod val="40000"/>
              <a:lumOff val="60000"/>
            </a:schemeClr>
          </a:solidFill>
        </p:spPr>
        <p:txBody>
          <a:bodyPr wrap="square" rtlCol="0">
            <a:spAutoFit/>
          </a:bodyPr>
          <a:lstStyle/>
          <a:p>
            <a:pPr algn="ctr"/>
            <a:r>
              <a:rPr lang="en-US" b="1" dirty="0">
                <a:latin typeface="Trebuchet MS" panose="020B0603020202020204"/>
              </a:rPr>
              <a:t>Channels</a:t>
            </a:r>
          </a:p>
        </p:txBody>
      </p:sp>
      <p:sp>
        <p:nvSpPr>
          <p:cNvPr id="19" name="Title 1">
            <a:extLst>
              <a:ext uri="{FF2B5EF4-FFF2-40B4-BE49-F238E27FC236}">
                <a16:creationId xmlns:a16="http://schemas.microsoft.com/office/drawing/2014/main" id="{6B0BB7ED-7478-E734-7232-A1BEED19C90A}"/>
              </a:ext>
            </a:extLst>
          </p:cNvPr>
          <p:cNvSpPr txBox="1">
            <a:spLocks/>
          </p:cNvSpPr>
          <p:nvPr/>
        </p:nvSpPr>
        <p:spPr>
          <a:xfrm>
            <a:off x="0" y="0"/>
            <a:ext cx="12191999" cy="706091"/>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cap="small" dirty="0">
                <a:solidFill>
                  <a:prstClr val="black"/>
                </a:solidFill>
              </a:rPr>
              <a:t>PROPOSED MESSENGERS AUDIENCES AND CHANNELS</a:t>
            </a:r>
            <a:endParaRPr kumimoji="0" lang="en-ZA" b="1" i="0" u="none" strike="noStrike" kern="1200" cap="small" spc="0" normalizeH="0" baseline="0" noProof="0" dirty="0">
              <a:ln>
                <a:noFill/>
              </a:ln>
              <a:solidFill>
                <a:prstClr val="black"/>
              </a:solidFill>
              <a:effectLst/>
              <a:uLnTx/>
              <a:uFillTx/>
              <a:latin typeface="Trebuchet MS" pitchFamily="34" charset="0"/>
              <a:ea typeface="+mj-ea"/>
              <a:cs typeface="+mj-cs"/>
            </a:endParaRPr>
          </a:p>
        </p:txBody>
      </p:sp>
    </p:spTree>
    <p:extLst>
      <p:ext uri="{BB962C8B-B14F-4D97-AF65-F5344CB8AC3E}">
        <p14:creationId xmlns:p14="http://schemas.microsoft.com/office/powerpoint/2010/main" val="3533914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2646</Words>
  <Application>Microsoft Office PowerPoint</Application>
  <PresentationFormat>Widescreen</PresentationFormat>
  <Paragraphs>354</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 Nova Cond</vt:lpstr>
      <vt:lpstr>Calibri</vt:lpstr>
      <vt:lpstr>Calibri Light</vt:lpstr>
      <vt:lpstr>Century Gothic</vt:lpstr>
      <vt:lpstr>Montserrat</vt:lpstr>
      <vt:lpstr>Montserrat-Black</vt:lpstr>
      <vt:lpstr>Trebuchet MS</vt:lpstr>
      <vt:lpstr>Wingdings</vt:lpstr>
      <vt:lpstr>Office Theme</vt:lpstr>
      <vt:lpstr>INTERGRATED COMMUNICATION STRATEGY   ON  AFRICAN GROWTH AND OPPORTUNITY ACT FORUM  1- 4 NOVEMBER 2023  JOHANNESBURG EXPO CENTRE,  GAUTENG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Target Audience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Mpumi Mabuza</dc:creator>
  <cp:lastModifiedBy>Nthabiseng Khotlele</cp:lastModifiedBy>
  <cp:revision>8</cp:revision>
  <dcterms:created xsi:type="dcterms:W3CDTF">2023-10-23T13:59:49Z</dcterms:created>
  <dcterms:modified xsi:type="dcterms:W3CDTF">2023-10-25T12:14:56Z</dcterms:modified>
</cp:coreProperties>
</file>