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46"/>
  </p:notesMasterIdLst>
  <p:sldIdLst>
    <p:sldId id="1957" r:id="rId3"/>
    <p:sldId id="280" r:id="rId4"/>
    <p:sldId id="2151" r:id="rId5"/>
    <p:sldId id="2152" r:id="rId6"/>
    <p:sldId id="287" r:id="rId7"/>
    <p:sldId id="2124" r:id="rId8"/>
    <p:sldId id="2125" r:id="rId9"/>
    <p:sldId id="2126" r:id="rId10"/>
    <p:sldId id="2129" r:id="rId11"/>
    <p:sldId id="1972" r:id="rId12"/>
    <p:sldId id="1973" r:id="rId13"/>
    <p:sldId id="1985" r:id="rId14"/>
    <p:sldId id="2002" r:id="rId15"/>
    <p:sldId id="1980" r:id="rId16"/>
    <p:sldId id="1999" r:id="rId17"/>
    <p:sldId id="2003" r:id="rId18"/>
    <p:sldId id="2123" r:id="rId19"/>
    <p:sldId id="274" r:id="rId20"/>
    <p:sldId id="2146" r:id="rId21"/>
    <p:sldId id="2148" r:id="rId22"/>
    <p:sldId id="2145" r:id="rId23"/>
    <p:sldId id="2147" r:id="rId24"/>
    <p:sldId id="2127" r:id="rId25"/>
    <p:sldId id="2131" r:id="rId26"/>
    <p:sldId id="2054" r:id="rId27"/>
    <p:sldId id="2150" r:id="rId28"/>
    <p:sldId id="2061" r:id="rId29"/>
    <p:sldId id="2149" r:id="rId30"/>
    <p:sldId id="2128" r:id="rId31"/>
    <p:sldId id="2132" r:id="rId32"/>
    <p:sldId id="2122" r:id="rId33"/>
    <p:sldId id="271" r:id="rId34"/>
    <p:sldId id="272" r:id="rId35"/>
    <p:sldId id="2085" r:id="rId36"/>
    <p:sldId id="2140" r:id="rId37"/>
    <p:sldId id="2143" r:id="rId38"/>
    <p:sldId id="2142" r:id="rId39"/>
    <p:sldId id="2141" r:id="rId40"/>
    <p:sldId id="2139" r:id="rId41"/>
    <p:sldId id="2144" r:id="rId42"/>
    <p:sldId id="2138" r:id="rId43"/>
    <p:sldId id="2137" r:id="rId44"/>
    <p:sldId id="2120" r:id="rId4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76-4CD8-A918-A2FBD54337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76-4CD8-A918-A2FBD54337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76-4CD8-A918-A2FBD54337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B76-4CD8-A918-A2FBD543372C}"/>
              </c:ext>
            </c:extLst>
          </c:dPt>
          <c:dLbls>
            <c:dLbl>
              <c:idx val="1"/>
              <c:layout>
                <c:manualLayout>
                  <c:x val="3.4474122547428813E-2"/>
                  <c:y val="-2.462652036710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76-4CD8-A918-A2FBD54337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Contact Crimes</c:v>
                </c:pt>
                <c:pt idx="1">
                  <c:v>Contact related Crimes</c:v>
                </c:pt>
                <c:pt idx="2">
                  <c:v>Property Related Crimes</c:v>
                </c:pt>
                <c:pt idx="3">
                  <c:v>Other Serious Crimes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10757</c:v>
                </c:pt>
                <c:pt idx="1">
                  <c:v>1836</c:v>
                </c:pt>
                <c:pt idx="2">
                  <c:v>5393</c:v>
                </c:pt>
                <c:pt idx="3">
                  <c:v>6250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76-4CD8-A918-A2FBD5433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4361727155795"/>
          <c:y val="0.1930640664192253"/>
          <c:w val="0.44339711518399633"/>
          <c:h val="0.551913062132319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8A-42C4-B224-D0D036F7C0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8A-42C4-B224-D0D036F7C0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8A-42C4-B224-D0D036F7C0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8A-42C4-B224-D0D036F7C0E3}"/>
              </c:ext>
            </c:extLst>
          </c:dPt>
          <c:dLbls>
            <c:dLbl>
              <c:idx val="0"/>
              <c:layout>
                <c:manualLayout>
                  <c:x val="6.5860221791642689E-3"/>
                  <c:y val="-7.530254427730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8A-42C4-B224-D0D036F7C0E3}"/>
                </c:ext>
              </c:extLst>
            </c:dLbl>
            <c:dLbl>
              <c:idx val="3"/>
              <c:layout>
                <c:manualLayout>
                  <c:x val="-2.4148747990269281E-2"/>
                  <c:y val="-6.8130873393750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8A-42C4-B224-D0D036F7C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Sexual Offences Detected as a result of Police Actions</c:v>
                </c:pt>
                <c:pt idx="1">
                  <c:v>Drug Related Crimes</c:v>
                </c:pt>
                <c:pt idx="2">
                  <c:v>Driving Under the influence of alcohol or drugs</c:v>
                </c:pt>
                <c:pt idx="3">
                  <c:v>Illegal Possession of Firearms and ammunition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825</c:v>
                </c:pt>
                <c:pt idx="1">
                  <c:v>2612</c:v>
                </c:pt>
                <c:pt idx="2">
                  <c:v>931</c:v>
                </c:pt>
                <c:pt idx="3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8A-42C4-B224-D0D036F7C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8016599276441"/>
          <c:y val="3.5465836966239096E-2"/>
          <c:w val="0.81206969613358526"/>
          <c:h val="0.91965016475454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(7 267)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Assault GBH</c:v>
                </c:pt>
                <c:pt idx="1">
                  <c:v>Rape</c:v>
                </c:pt>
                <c:pt idx="2">
                  <c:v>Attempted murder</c:v>
                </c:pt>
                <c:pt idx="3">
                  <c:v>Murder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682</c:v>
                </c:pt>
                <c:pt idx="1">
                  <c:v>74</c:v>
                </c:pt>
                <c:pt idx="2" formatCode="General">
                  <c:v>36</c:v>
                </c:pt>
                <c:pt idx="3" formatCode="General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4-4BB6-89D2-A9E8DFA90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Drugs (302)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ED7D3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Assault GBH</c:v>
                </c:pt>
                <c:pt idx="1">
                  <c:v>Rape</c:v>
                </c:pt>
                <c:pt idx="2">
                  <c:v>Attempted murder</c:v>
                </c:pt>
                <c:pt idx="3">
                  <c:v>Murder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14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44-4BB6-89D2-A9E8DFA90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8474080"/>
        <c:axId val="678474440"/>
      </c:barChart>
      <c:catAx>
        <c:axId val="67847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8474440"/>
        <c:crosses val="autoZero"/>
        <c:auto val="1"/>
        <c:lblAlgn val="ctr"/>
        <c:lblOffset val="100"/>
        <c:noMultiLvlLbl val="0"/>
      </c:catAx>
      <c:valAx>
        <c:axId val="67847444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67847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87444137050443E-2"/>
          <c:y val="2.487305293145782E-2"/>
          <c:w val="0.95104498829538198"/>
          <c:h val="0.90626854671950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Educational premises (166)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North West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5-4D59-A9CC-2AD1D6021B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Liquor premises (71)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North West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5-4D59-A9CC-2AD1D6021B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Religious premises (62)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rgbClr val="ED7D3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North West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5-4D59-A9CC-2AD1D6021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612387120"/>
        <c:axId val="612387480"/>
      </c:barChart>
      <c:catAx>
        <c:axId val="61238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387480"/>
        <c:crosses val="autoZero"/>
        <c:auto val="1"/>
        <c:lblAlgn val="ctr"/>
        <c:lblOffset val="100"/>
        <c:noMultiLvlLbl val="0"/>
      </c:catAx>
      <c:valAx>
        <c:axId val="612387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38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58250691636526"/>
          <c:y val="2.345411179457578E-2"/>
          <c:w val="0.28005567141945092"/>
          <c:h val="0.1667456779450089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Sheep</c:v>
                </c:pt>
                <c:pt idx="1">
                  <c:v>Goats</c:v>
                </c:pt>
                <c:pt idx="2">
                  <c:v>Cattle</c:v>
                </c:pt>
                <c:pt idx="3">
                  <c:v>Poultry</c:v>
                </c:pt>
                <c:pt idx="4">
                  <c:v>Horses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132</c:v>
                </c:pt>
                <c:pt idx="1">
                  <c:v>160</c:v>
                </c:pt>
                <c:pt idx="2">
                  <c:v>268</c:v>
                </c:pt>
                <c:pt idx="3">
                  <c:v>9</c:v>
                </c:pt>
                <c:pt idx="4" formatCode="General">
                  <c:v>13</c:v>
                </c:pt>
                <c:pt idx="5" formatCode="General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E-43AF-B7B2-3022D0324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612387120"/>
        <c:axId val="612387480"/>
      </c:barChart>
      <c:catAx>
        <c:axId val="61238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12387480"/>
        <c:crosses val="autoZero"/>
        <c:auto val="1"/>
        <c:lblAlgn val="ctr"/>
        <c:lblOffset val="100"/>
        <c:noMultiLvlLbl val="0"/>
      </c:catAx>
      <c:valAx>
        <c:axId val="6123874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1238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Peaceful (56)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rgbClr val="ED7D3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North West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0-4C4C-A94A-FA5233633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Unrest (62)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North West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0-4C4C-A94A-FA5233633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3"/>
        <c:axId val="598302384"/>
        <c:axId val="598296624"/>
      </c:barChart>
      <c:catAx>
        <c:axId val="59830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8296624"/>
        <c:crosses val="autoZero"/>
        <c:auto val="1"/>
        <c:lblAlgn val="ctr"/>
        <c:lblOffset val="100"/>
        <c:noMultiLvlLbl val="0"/>
      </c:catAx>
      <c:valAx>
        <c:axId val="59829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830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981026569539773"/>
          <c:y val="1.8708102315612922E-2"/>
          <c:w val="0.3840832877173776"/>
          <c:h val="8.479765177281833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8F7B9-104A-4E6F-834D-5BE34B5B0BFB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</dgm:pt>
    <dgm:pt modelId="{8DE21DBE-091C-45E6-A70C-AA2755BEAD53}">
      <dgm:prSet phldrT="[Text]" custT="1"/>
      <dgm:spPr>
        <a:xfrm rot="10800000">
          <a:off x="1886147" y="1934698"/>
          <a:ext cx="1658554" cy="3724707"/>
        </a:xfrm>
      </dgm:spPr>
      <dgm:t>
        <a:bodyPr/>
        <a:lstStyle/>
        <a:p>
          <a:r>
            <a:rPr lang="en-ZA" sz="1800" b="1" u="sng" dirty="0">
              <a:latin typeface="Calibri" panose="020F0502020204030204"/>
              <a:ea typeface="+mn-ea"/>
              <a:cs typeface="+mn-cs"/>
            </a:rPr>
            <a:t>Contact Related</a:t>
          </a:r>
        </a:p>
        <a:p>
          <a:r>
            <a:rPr lang="en-ZA" sz="1600" b="0" u="none" dirty="0">
              <a:latin typeface="Calibri" panose="020F0502020204030204"/>
              <a:ea typeface="+mn-ea"/>
              <a:cs typeface="+mn-cs"/>
            </a:rPr>
            <a:t>Arson</a:t>
          </a:r>
        </a:p>
        <a:p>
          <a:r>
            <a:rPr lang="en-ZA" sz="1600" b="0" u="none" dirty="0">
              <a:latin typeface="Calibri" panose="020F0502020204030204"/>
              <a:ea typeface="+mn-ea"/>
              <a:cs typeface="+mn-cs"/>
            </a:rPr>
            <a:t>Malicious Damage to Property</a:t>
          </a:r>
          <a:endParaRPr lang="en-ZA" sz="2800" b="0" u="none" dirty="0">
            <a:latin typeface="Calibri" panose="020F0502020204030204"/>
            <a:ea typeface="+mn-ea"/>
            <a:cs typeface="+mn-cs"/>
          </a:endParaRPr>
        </a:p>
      </dgm:t>
    </dgm:pt>
    <dgm:pt modelId="{5B593C5E-FBA6-4459-98FD-559EF98A2246}" type="parTrans" cxnId="{17A5FC4A-C195-481D-8154-6181A6F005BE}">
      <dgm:prSet/>
      <dgm:spPr/>
      <dgm:t>
        <a:bodyPr/>
        <a:lstStyle/>
        <a:p>
          <a:endParaRPr lang="en-ZA"/>
        </a:p>
      </dgm:t>
    </dgm:pt>
    <dgm:pt modelId="{AC082A20-CF71-40CA-9565-BABC9E48F8DB}" type="sibTrans" cxnId="{17A5FC4A-C195-481D-8154-6181A6F005BE}">
      <dgm:prSet/>
      <dgm:spPr/>
      <dgm:t>
        <a:bodyPr/>
        <a:lstStyle/>
        <a:p>
          <a:endParaRPr lang="en-ZA"/>
        </a:p>
      </dgm:t>
    </dgm:pt>
    <dgm:pt modelId="{566E8852-6143-4D46-A473-0ED74478F22E}">
      <dgm:prSet phldrT="[Text]" custT="1"/>
      <dgm:spPr>
        <a:xfrm rot="10800000">
          <a:off x="3550286" y="1934698"/>
          <a:ext cx="1658554" cy="3724707"/>
        </a:xfrm>
      </dgm:spPr>
      <dgm:t>
        <a:bodyPr/>
        <a:lstStyle/>
        <a:p>
          <a:r>
            <a:rPr lang="en-ZA" sz="1800" b="1" u="sng" dirty="0">
              <a:latin typeface="Calibri" panose="020F0502020204030204"/>
              <a:ea typeface="+mn-ea"/>
              <a:cs typeface="+mn-cs"/>
            </a:rPr>
            <a:t>Property Related</a:t>
          </a:r>
        </a:p>
        <a:p>
          <a:r>
            <a:rPr lang="en-ZA" sz="1600" b="0" u="none" dirty="0">
              <a:latin typeface="Calibri" panose="020F0502020204030204"/>
              <a:ea typeface="+mn-ea"/>
              <a:cs typeface="+mn-cs"/>
            </a:rPr>
            <a:t>Burglary Residential</a:t>
          </a:r>
        </a:p>
        <a:p>
          <a:r>
            <a:rPr lang="en-ZA" sz="1600" b="0" u="none" dirty="0">
              <a:latin typeface="Calibri" panose="020F0502020204030204"/>
              <a:ea typeface="+mn-ea"/>
              <a:cs typeface="+mn-cs"/>
            </a:rPr>
            <a:t>Burglary Business</a:t>
          </a:r>
        </a:p>
        <a:p>
          <a:r>
            <a:rPr lang="en-ZA" sz="1600" b="0" u="none" dirty="0">
              <a:latin typeface="Calibri" panose="020F0502020204030204"/>
              <a:ea typeface="+mn-ea"/>
              <a:cs typeface="+mn-cs"/>
            </a:rPr>
            <a:t>Theft of Motor Vehicle</a:t>
          </a:r>
        </a:p>
        <a:p>
          <a:r>
            <a:rPr lang="en-ZA" sz="1600" b="0" u="none" dirty="0">
              <a:latin typeface="Calibri" panose="020F0502020204030204"/>
              <a:ea typeface="+mn-ea"/>
              <a:cs typeface="+mn-cs"/>
            </a:rPr>
            <a:t>Theft out/from Motor Vehicle</a:t>
          </a:r>
        </a:p>
        <a:p>
          <a:r>
            <a:rPr lang="en-ZA" sz="1600" b="0" u="none" dirty="0">
              <a:latin typeface="Calibri" panose="020F0502020204030204"/>
              <a:ea typeface="+mn-ea"/>
              <a:cs typeface="+mn-cs"/>
            </a:rPr>
            <a:t>Stock Theft	</a:t>
          </a:r>
        </a:p>
        <a:p>
          <a:endParaRPr lang="en-ZA" sz="1800" b="0" u="none" dirty="0">
            <a:latin typeface="Calibri" panose="020F0502020204030204"/>
            <a:ea typeface="+mn-ea"/>
            <a:cs typeface="+mn-cs"/>
          </a:endParaRPr>
        </a:p>
      </dgm:t>
    </dgm:pt>
    <dgm:pt modelId="{2174B895-6367-4267-BBEB-C443BC4B44A0}" type="parTrans" cxnId="{44E872FB-594B-4951-B074-FFC19AE24178}">
      <dgm:prSet/>
      <dgm:spPr/>
      <dgm:t>
        <a:bodyPr/>
        <a:lstStyle/>
        <a:p>
          <a:endParaRPr lang="en-ZA"/>
        </a:p>
      </dgm:t>
    </dgm:pt>
    <dgm:pt modelId="{1114711D-D74A-4C90-B23A-0E1F21BA8D7C}" type="sibTrans" cxnId="{44E872FB-594B-4951-B074-FFC19AE24178}">
      <dgm:prSet/>
      <dgm:spPr/>
      <dgm:t>
        <a:bodyPr/>
        <a:lstStyle/>
        <a:p>
          <a:endParaRPr lang="en-ZA"/>
        </a:p>
      </dgm:t>
    </dgm:pt>
    <dgm:pt modelId="{87018DF1-CE12-4677-BFC5-13CECAFA22A8}">
      <dgm:prSet custT="1"/>
      <dgm:spPr>
        <a:xfrm rot="10800000">
          <a:off x="5217133" y="1934698"/>
          <a:ext cx="1658554" cy="3724707"/>
        </a:xfrm>
      </dgm:spPr>
      <dgm:t>
        <a:bodyPr/>
        <a:lstStyle/>
        <a:p>
          <a:r>
            <a:rPr lang="en-ZA" sz="1800" b="1" u="sng" dirty="0">
              <a:latin typeface="Calibri" panose="020F0502020204030204"/>
              <a:ea typeface="+mn-ea"/>
              <a:cs typeface="+mn-cs"/>
            </a:rPr>
            <a:t>Other Serious</a:t>
          </a:r>
        </a:p>
        <a:p>
          <a:r>
            <a:rPr lang="en-ZA" sz="1600" b="0" u="none" dirty="0">
              <a:latin typeface="Calibri" panose="020F0502020204030204"/>
              <a:ea typeface="+mn-ea"/>
              <a:cs typeface="+mn-cs"/>
            </a:rPr>
            <a:t>Theft other</a:t>
          </a:r>
        </a:p>
        <a:p>
          <a:r>
            <a:rPr lang="en-ZA" sz="1600" b="0" u="none" dirty="0">
              <a:latin typeface="Calibri" panose="020F0502020204030204"/>
              <a:ea typeface="+mn-ea"/>
              <a:cs typeface="+mn-cs"/>
            </a:rPr>
            <a:t>Commercial Crime</a:t>
          </a:r>
        </a:p>
        <a:p>
          <a:r>
            <a:rPr lang="en-ZA" sz="1600" b="0" u="none" dirty="0">
              <a:latin typeface="Calibri" panose="020F0502020204030204"/>
              <a:ea typeface="+mn-ea"/>
              <a:cs typeface="+mn-cs"/>
            </a:rPr>
            <a:t>Shoplifting</a:t>
          </a:r>
          <a:endParaRPr lang="en-ZA" sz="1400" b="0" u="none" dirty="0">
            <a:latin typeface="Calibri" panose="020F0502020204030204"/>
            <a:ea typeface="+mn-ea"/>
            <a:cs typeface="+mn-cs"/>
          </a:endParaRPr>
        </a:p>
      </dgm:t>
    </dgm:pt>
    <dgm:pt modelId="{D5C4CA63-5674-4874-9F12-D37DA366173D}" type="parTrans" cxnId="{D12DC93A-BE1D-491C-B409-E9FFC5E612E6}">
      <dgm:prSet/>
      <dgm:spPr/>
      <dgm:t>
        <a:bodyPr/>
        <a:lstStyle/>
        <a:p>
          <a:endParaRPr lang="en-ZA"/>
        </a:p>
      </dgm:t>
    </dgm:pt>
    <dgm:pt modelId="{E18FA06E-BFEA-455B-B558-F50D762CE7A1}" type="sibTrans" cxnId="{D12DC93A-BE1D-491C-B409-E9FFC5E612E6}">
      <dgm:prSet/>
      <dgm:spPr/>
      <dgm:t>
        <a:bodyPr/>
        <a:lstStyle/>
        <a:p>
          <a:endParaRPr lang="en-ZA"/>
        </a:p>
      </dgm:t>
    </dgm:pt>
    <dgm:pt modelId="{5B344CFE-B780-4AE1-817B-D0971152C114}">
      <dgm:prSet phldrT="[Text]" custT="1"/>
      <dgm:spPr>
        <a:xfrm rot="10800000">
          <a:off x="180528" y="1934698"/>
          <a:ext cx="1658554" cy="3724707"/>
        </a:xfrm>
      </dgm:spPr>
      <dgm:t>
        <a:bodyPr/>
        <a:lstStyle/>
        <a:p>
          <a:pPr algn="ctr"/>
          <a:r>
            <a:rPr lang="en-ZA" sz="1800" b="1" u="sng" dirty="0">
              <a:latin typeface="Calibri" panose="020F0502020204030204"/>
              <a:ea typeface="+mn-ea"/>
              <a:cs typeface="+mn-cs"/>
            </a:rPr>
            <a:t>Contact Crime</a:t>
          </a:r>
        </a:p>
        <a:p>
          <a:pPr algn="ctr"/>
          <a:r>
            <a:rPr lang="en-ZA" sz="1600" b="0" u="none" dirty="0">
              <a:latin typeface="Calibri" panose="020F0502020204030204"/>
              <a:ea typeface="+mn-ea"/>
              <a:cs typeface="+mn-cs"/>
            </a:rPr>
            <a:t>Murder</a:t>
          </a:r>
        </a:p>
        <a:p>
          <a:pPr algn="ctr"/>
          <a:r>
            <a:rPr lang="en-ZA" sz="1600" b="0" u="none" dirty="0">
              <a:latin typeface="Calibri" panose="020F0502020204030204"/>
              <a:ea typeface="+mn-ea"/>
              <a:cs typeface="+mn-cs"/>
            </a:rPr>
            <a:t>Attempted murder</a:t>
          </a:r>
        </a:p>
        <a:p>
          <a:pPr algn="ctr"/>
          <a:r>
            <a:rPr lang="en-ZA" sz="1600" b="0" u="none" dirty="0">
              <a:latin typeface="Calibri" panose="020F0502020204030204"/>
              <a:ea typeface="+mn-ea"/>
              <a:cs typeface="+mn-cs"/>
            </a:rPr>
            <a:t>Assault GBH</a:t>
          </a:r>
        </a:p>
        <a:p>
          <a:pPr algn="ctr"/>
          <a:r>
            <a:rPr lang="en-ZA" sz="1600" b="0" u="none" dirty="0">
              <a:latin typeface="Calibri" panose="020F0502020204030204"/>
              <a:ea typeface="+mn-ea"/>
              <a:cs typeface="+mn-cs"/>
            </a:rPr>
            <a:t>Assault Common</a:t>
          </a:r>
        </a:p>
        <a:p>
          <a:pPr algn="ctr"/>
          <a:r>
            <a:rPr lang="en-ZA" sz="1600" b="0" u="none" dirty="0">
              <a:latin typeface="Calibri" panose="020F0502020204030204"/>
              <a:ea typeface="+mn-ea"/>
              <a:cs typeface="+mn-cs"/>
            </a:rPr>
            <a:t>Aggravated Robbery</a:t>
          </a:r>
        </a:p>
        <a:p>
          <a:pPr algn="ctr"/>
          <a:r>
            <a:rPr lang="en-ZA" sz="1600" b="0" u="none" dirty="0">
              <a:latin typeface="Calibri" panose="020F0502020204030204"/>
              <a:ea typeface="+mn-ea"/>
              <a:cs typeface="+mn-cs"/>
            </a:rPr>
            <a:t>Common Robbery</a:t>
          </a:r>
        </a:p>
        <a:p>
          <a:pPr algn="ctr"/>
          <a:r>
            <a:rPr lang="en-ZA" sz="1600" b="0" u="none" dirty="0">
              <a:latin typeface="Calibri" panose="020F0502020204030204"/>
              <a:ea typeface="+mn-ea"/>
              <a:cs typeface="+mn-cs"/>
            </a:rPr>
            <a:t>Sexual Offences</a:t>
          </a:r>
        </a:p>
        <a:p>
          <a:pPr algn="ctr"/>
          <a:endParaRPr lang="en-ZA" sz="1800" b="0" u="none" dirty="0">
            <a:latin typeface="Calibri" panose="020F0502020204030204"/>
            <a:ea typeface="+mn-ea"/>
            <a:cs typeface="+mn-cs"/>
          </a:endParaRPr>
        </a:p>
        <a:p>
          <a:pPr algn="ctr"/>
          <a:endParaRPr lang="en-ZA" sz="1800" b="0" u="none" dirty="0">
            <a:latin typeface="Calibri" panose="020F0502020204030204"/>
            <a:ea typeface="+mn-ea"/>
            <a:cs typeface="+mn-cs"/>
          </a:endParaRPr>
        </a:p>
      </dgm:t>
    </dgm:pt>
    <dgm:pt modelId="{1340E67E-102E-4807-A2F5-B23795B56E5B}" type="sibTrans" cxnId="{A9E5DEA9-ADF4-43E9-941E-2F457F2DFE96}">
      <dgm:prSet/>
      <dgm:spPr/>
      <dgm:t>
        <a:bodyPr/>
        <a:lstStyle/>
        <a:p>
          <a:endParaRPr lang="en-ZA"/>
        </a:p>
      </dgm:t>
    </dgm:pt>
    <dgm:pt modelId="{2E40277C-86D0-47E3-81B2-C5E56E078655}" type="parTrans" cxnId="{A9E5DEA9-ADF4-43E9-941E-2F457F2DFE96}">
      <dgm:prSet/>
      <dgm:spPr/>
      <dgm:t>
        <a:bodyPr/>
        <a:lstStyle/>
        <a:p>
          <a:endParaRPr lang="en-ZA"/>
        </a:p>
      </dgm:t>
    </dgm:pt>
    <dgm:pt modelId="{7C1F5790-E15A-4A9C-8642-D88FAAA92280}" type="pres">
      <dgm:prSet presAssocID="{38B8F7B9-104A-4E6F-834D-5BE34B5B0BFB}" presName="Name0" presStyleCnt="0">
        <dgm:presLayoutVars>
          <dgm:dir/>
          <dgm:resizeHandles val="exact"/>
        </dgm:presLayoutVars>
      </dgm:prSet>
      <dgm:spPr/>
    </dgm:pt>
    <dgm:pt modelId="{79BC9B01-7606-4BF4-888C-BDF77B281C61}" type="pres">
      <dgm:prSet presAssocID="{38B8F7B9-104A-4E6F-834D-5BE34B5B0BFB}" presName="bkgdShp" presStyleLbl="alignAccFollowNode1" presStyleIdx="0" presStyleCnt="1" custScaleY="98716"/>
      <dgm:spPr>
        <a:xfrm>
          <a:off x="0" y="15837"/>
          <a:ext cx="7092281" cy="2435227"/>
        </a:xfrm>
        <a:prstGeom prst="roundRect">
          <a:avLst>
            <a:gd name="adj" fmla="val 10000"/>
          </a:avLst>
        </a:prstGeom>
      </dgm:spPr>
    </dgm:pt>
    <dgm:pt modelId="{C3B30432-0381-4F88-9828-82610402991E}" type="pres">
      <dgm:prSet presAssocID="{38B8F7B9-104A-4E6F-834D-5BE34B5B0BFB}" presName="linComp" presStyleCnt="0"/>
      <dgm:spPr/>
    </dgm:pt>
    <dgm:pt modelId="{306B5D99-A47A-4DC9-BFEE-95DC21E99E91}" type="pres">
      <dgm:prSet presAssocID="{5B344CFE-B780-4AE1-817B-D0971152C114}" presName="compNode" presStyleCnt="0"/>
      <dgm:spPr/>
    </dgm:pt>
    <dgm:pt modelId="{5DB26503-51C6-4FB4-9C79-73EA71CA92C0}" type="pres">
      <dgm:prSet presAssocID="{5B344CFE-B780-4AE1-817B-D0971152C114}" presName="node" presStyleLbl="node1" presStyleIdx="0" presStyleCnt="4" custScaleX="2000000" custScaleY="123535" custLinFactNeighborX="-43489" custLinFactNeighborY="12257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1B518F8A-C35A-4DF8-8F8F-7B347620CB49}" type="pres">
      <dgm:prSet presAssocID="{5B344CFE-B780-4AE1-817B-D0971152C114}" presName="invisiNode" presStyleLbl="node1" presStyleIdx="0" presStyleCnt="4"/>
      <dgm:spPr/>
    </dgm:pt>
    <dgm:pt modelId="{C5A19358-C470-4348-A3FF-D11AB46E8855}" type="pres">
      <dgm:prSet presAssocID="{5B344CFE-B780-4AE1-817B-D0971152C114}" presName="imagNode" presStyleLbl="fgImgPlace1" presStyleIdx="0" presStyleCnt="4" custScaleX="2000000" custScaleY="76947" custLinFactNeighborX="42120" custLinFactNeighborY="6357"/>
      <dgm:spPr>
        <a:xfrm>
          <a:off x="251521" y="475042"/>
          <a:ext cx="1658554" cy="13920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C0760D-24E7-4FE3-A315-421557981038}" type="pres">
      <dgm:prSet presAssocID="{1340E67E-102E-4807-A2F5-B23795B56E5B}" presName="sibTrans" presStyleLbl="sibTrans2D1" presStyleIdx="0" presStyleCnt="0"/>
      <dgm:spPr/>
    </dgm:pt>
    <dgm:pt modelId="{4C1EEFFB-7905-4E67-BB7C-E5F454EE768B}" type="pres">
      <dgm:prSet presAssocID="{8DE21DBE-091C-45E6-A70C-AA2755BEAD53}" presName="compNode" presStyleCnt="0"/>
      <dgm:spPr/>
    </dgm:pt>
    <dgm:pt modelId="{5D874F57-3CFE-46F3-AEDA-B7B35B2F963B}" type="pres">
      <dgm:prSet presAssocID="{8DE21DBE-091C-45E6-A70C-AA2755BEAD53}" presName="node" presStyleLbl="node1" presStyleIdx="1" presStyleCnt="4" custScaleX="2000000" custScaleY="123535" custLinFactNeighborX="3265" custLinFactNeighborY="2179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9C10CE0B-2C32-4975-8809-B6A4E9C51E77}" type="pres">
      <dgm:prSet presAssocID="{8DE21DBE-091C-45E6-A70C-AA2755BEAD53}" presName="invisiNode" presStyleLbl="node1" presStyleIdx="1" presStyleCnt="4"/>
      <dgm:spPr/>
    </dgm:pt>
    <dgm:pt modelId="{8E98D2A0-C0EA-4CB5-8B37-6CB7EAD5F477}" type="pres">
      <dgm:prSet presAssocID="{8DE21DBE-091C-45E6-A70C-AA2755BEAD53}" presName="imagNode" presStyleLbl="fgImgPlace1" presStyleIdx="1" presStyleCnt="4" custScaleX="2000000" custScaleY="76947" custLinFactNeighborX="29261" custLinFactNeighborY="6357"/>
      <dgm:spPr>
        <a:xfrm>
          <a:off x="1907705" y="475042"/>
          <a:ext cx="1658554" cy="13920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89B15BC-36AC-4EC0-B71D-F8327B85167D}" type="pres">
      <dgm:prSet presAssocID="{AC082A20-CF71-40CA-9565-BABC9E48F8DB}" presName="sibTrans" presStyleLbl="sibTrans2D1" presStyleIdx="0" presStyleCnt="0"/>
      <dgm:spPr/>
    </dgm:pt>
    <dgm:pt modelId="{996733B9-D0B5-4ECB-BA76-2AFA606B07D3}" type="pres">
      <dgm:prSet presAssocID="{566E8852-6143-4D46-A473-0ED74478F22E}" presName="compNode" presStyleCnt="0"/>
      <dgm:spPr/>
    </dgm:pt>
    <dgm:pt modelId="{3765A782-F84B-49C7-8A41-8EBF479C1503}" type="pres">
      <dgm:prSet presAssocID="{566E8852-6143-4D46-A473-0ED74478F22E}" presName="node" presStyleLbl="node1" presStyleIdx="2" presStyleCnt="4" custScaleX="2000000" custScaleY="123535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5B787764-CA09-4783-AD7E-CCC52A337335}" type="pres">
      <dgm:prSet presAssocID="{566E8852-6143-4D46-A473-0ED74478F22E}" presName="invisiNode" presStyleLbl="node1" presStyleIdx="2" presStyleCnt="4"/>
      <dgm:spPr/>
    </dgm:pt>
    <dgm:pt modelId="{EB5B962D-6B48-4F52-8F18-A9645DC1958A}" type="pres">
      <dgm:prSet presAssocID="{566E8852-6143-4D46-A473-0ED74478F22E}" presName="imagNode" presStyleLbl="fgImgPlace1" presStyleIdx="2" presStyleCnt="4" custScaleX="2000000" custScaleY="76947" custLinFactNeighborX="-37866" custLinFactNeighborY="7218"/>
      <dgm:spPr>
        <a:xfrm>
          <a:off x="3518885" y="490618"/>
          <a:ext cx="1658554" cy="13920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0BFBFF0-3F5D-403A-8B71-7D3A1FB690F9}" type="pres">
      <dgm:prSet presAssocID="{1114711D-D74A-4C90-B23A-0E1F21BA8D7C}" presName="sibTrans" presStyleLbl="sibTrans2D1" presStyleIdx="0" presStyleCnt="0"/>
      <dgm:spPr/>
    </dgm:pt>
    <dgm:pt modelId="{14462818-8585-40FF-81D9-B41E592C6B36}" type="pres">
      <dgm:prSet presAssocID="{87018DF1-CE12-4677-BFC5-13CECAFA22A8}" presName="compNode" presStyleCnt="0"/>
      <dgm:spPr/>
    </dgm:pt>
    <dgm:pt modelId="{7846BADF-CDDD-40E0-833A-4F8E97AC0B11}" type="pres">
      <dgm:prSet presAssocID="{87018DF1-CE12-4677-BFC5-13CECAFA22A8}" presName="node" presStyleLbl="node1" presStyleIdx="3" presStyleCnt="4" custScaleX="2000000" custScaleY="123535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47288612-3CC7-447C-A1FE-2DBF8182FCDB}" type="pres">
      <dgm:prSet presAssocID="{87018DF1-CE12-4677-BFC5-13CECAFA22A8}" presName="invisiNode" presStyleLbl="node1" presStyleIdx="3" presStyleCnt="4"/>
      <dgm:spPr/>
    </dgm:pt>
    <dgm:pt modelId="{CC761677-5B55-4367-82D8-3CB99BF888F6}" type="pres">
      <dgm:prSet presAssocID="{87018DF1-CE12-4677-BFC5-13CECAFA22A8}" presName="imagNode" presStyleLbl="fgImgPlace1" presStyleIdx="3" presStyleCnt="4" custScaleX="2000000" custScaleY="76947" custLinFactNeighborX="-83287" custLinFactNeighborY="6357"/>
      <dgm:spPr>
        <a:xfrm>
          <a:off x="5148065" y="475042"/>
          <a:ext cx="1658554" cy="13920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DAC66F27-25BF-48D8-9ADB-D4E8047134D2}" type="presOf" srcId="{38B8F7B9-104A-4E6F-834D-5BE34B5B0BFB}" destId="{7C1F5790-E15A-4A9C-8642-D88FAAA92280}" srcOrd="0" destOrd="0" presId="urn:microsoft.com/office/officeart/2005/8/layout/pList2"/>
    <dgm:cxn modelId="{D12DC93A-BE1D-491C-B409-E9FFC5E612E6}" srcId="{38B8F7B9-104A-4E6F-834D-5BE34B5B0BFB}" destId="{87018DF1-CE12-4677-BFC5-13CECAFA22A8}" srcOrd="3" destOrd="0" parTransId="{D5C4CA63-5674-4874-9F12-D37DA366173D}" sibTransId="{E18FA06E-BFEA-455B-B558-F50D762CE7A1}"/>
    <dgm:cxn modelId="{17A5FC4A-C195-481D-8154-6181A6F005BE}" srcId="{38B8F7B9-104A-4E6F-834D-5BE34B5B0BFB}" destId="{8DE21DBE-091C-45E6-A70C-AA2755BEAD53}" srcOrd="1" destOrd="0" parTransId="{5B593C5E-FBA6-4459-98FD-559EF98A2246}" sibTransId="{AC082A20-CF71-40CA-9565-BABC9E48F8DB}"/>
    <dgm:cxn modelId="{78F59475-DE50-49CB-9ED4-65746A9E4A55}" type="presOf" srcId="{5B344CFE-B780-4AE1-817B-D0971152C114}" destId="{5DB26503-51C6-4FB4-9C79-73EA71CA92C0}" srcOrd="0" destOrd="0" presId="urn:microsoft.com/office/officeart/2005/8/layout/pList2"/>
    <dgm:cxn modelId="{639D74A6-AB08-48D8-9BA2-DC26EB645AA6}" type="presOf" srcId="{1114711D-D74A-4C90-B23A-0E1F21BA8D7C}" destId="{C0BFBFF0-3F5D-403A-8B71-7D3A1FB690F9}" srcOrd="0" destOrd="0" presId="urn:microsoft.com/office/officeart/2005/8/layout/pList2"/>
    <dgm:cxn modelId="{A9E5DEA9-ADF4-43E9-941E-2F457F2DFE96}" srcId="{38B8F7B9-104A-4E6F-834D-5BE34B5B0BFB}" destId="{5B344CFE-B780-4AE1-817B-D0971152C114}" srcOrd="0" destOrd="0" parTransId="{2E40277C-86D0-47E3-81B2-C5E56E078655}" sibTransId="{1340E67E-102E-4807-A2F5-B23795B56E5B}"/>
    <dgm:cxn modelId="{E4E3BEC0-FE4F-469D-BC44-F09366A53CB0}" type="presOf" srcId="{566E8852-6143-4D46-A473-0ED74478F22E}" destId="{3765A782-F84B-49C7-8A41-8EBF479C1503}" srcOrd="0" destOrd="0" presId="urn:microsoft.com/office/officeart/2005/8/layout/pList2"/>
    <dgm:cxn modelId="{38F5D4C3-D3F0-4936-8357-4207C212EB20}" type="presOf" srcId="{87018DF1-CE12-4677-BFC5-13CECAFA22A8}" destId="{7846BADF-CDDD-40E0-833A-4F8E97AC0B11}" srcOrd="0" destOrd="0" presId="urn:microsoft.com/office/officeart/2005/8/layout/pList2"/>
    <dgm:cxn modelId="{EDB732DE-1146-470C-8251-9DCFAB9C909B}" type="presOf" srcId="{8DE21DBE-091C-45E6-A70C-AA2755BEAD53}" destId="{5D874F57-3CFE-46F3-AEDA-B7B35B2F963B}" srcOrd="0" destOrd="0" presId="urn:microsoft.com/office/officeart/2005/8/layout/pList2"/>
    <dgm:cxn modelId="{FA8A2CF6-B625-480A-B104-AAA43E86FC91}" type="presOf" srcId="{1340E67E-102E-4807-A2F5-B23795B56E5B}" destId="{DDC0760D-24E7-4FE3-A315-421557981038}" srcOrd="0" destOrd="0" presId="urn:microsoft.com/office/officeart/2005/8/layout/pList2"/>
    <dgm:cxn modelId="{44E872FB-594B-4951-B074-FFC19AE24178}" srcId="{38B8F7B9-104A-4E6F-834D-5BE34B5B0BFB}" destId="{566E8852-6143-4D46-A473-0ED74478F22E}" srcOrd="2" destOrd="0" parTransId="{2174B895-6367-4267-BBEB-C443BC4B44A0}" sibTransId="{1114711D-D74A-4C90-B23A-0E1F21BA8D7C}"/>
    <dgm:cxn modelId="{E229EDFF-7211-4E56-A42B-191C48B03CBD}" type="presOf" srcId="{AC082A20-CF71-40CA-9565-BABC9E48F8DB}" destId="{C89B15BC-36AC-4EC0-B71D-F8327B85167D}" srcOrd="0" destOrd="0" presId="urn:microsoft.com/office/officeart/2005/8/layout/pList2"/>
    <dgm:cxn modelId="{9A0A1815-D136-43DD-89C1-8E5F26AF6343}" type="presParOf" srcId="{7C1F5790-E15A-4A9C-8642-D88FAAA92280}" destId="{79BC9B01-7606-4BF4-888C-BDF77B281C61}" srcOrd="0" destOrd="0" presId="urn:microsoft.com/office/officeart/2005/8/layout/pList2"/>
    <dgm:cxn modelId="{8829A080-C56A-4738-A349-0AC5378DD095}" type="presParOf" srcId="{7C1F5790-E15A-4A9C-8642-D88FAAA92280}" destId="{C3B30432-0381-4F88-9828-82610402991E}" srcOrd="1" destOrd="0" presId="urn:microsoft.com/office/officeart/2005/8/layout/pList2"/>
    <dgm:cxn modelId="{B390409D-76EA-430A-AB8B-8ED464B45F8F}" type="presParOf" srcId="{C3B30432-0381-4F88-9828-82610402991E}" destId="{306B5D99-A47A-4DC9-BFEE-95DC21E99E91}" srcOrd="0" destOrd="0" presId="urn:microsoft.com/office/officeart/2005/8/layout/pList2"/>
    <dgm:cxn modelId="{3C68EB5C-B9A2-4D79-B56D-1C87932146EE}" type="presParOf" srcId="{306B5D99-A47A-4DC9-BFEE-95DC21E99E91}" destId="{5DB26503-51C6-4FB4-9C79-73EA71CA92C0}" srcOrd="0" destOrd="0" presId="urn:microsoft.com/office/officeart/2005/8/layout/pList2"/>
    <dgm:cxn modelId="{0F0734FC-5795-474B-A46C-703D2F981B28}" type="presParOf" srcId="{306B5D99-A47A-4DC9-BFEE-95DC21E99E91}" destId="{1B518F8A-C35A-4DF8-8F8F-7B347620CB49}" srcOrd="1" destOrd="0" presId="urn:microsoft.com/office/officeart/2005/8/layout/pList2"/>
    <dgm:cxn modelId="{48FDAB7F-DF0C-4AEE-9AF3-B25EC99C7A00}" type="presParOf" srcId="{306B5D99-A47A-4DC9-BFEE-95DC21E99E91}" destId="{C5A19358-C470-4348-A3FF-D11AB46E8855}" srcOrd="2" destOrd="0" presId="urn:microsoft.com/office/officeart/2005/8/layout/pList2"/>
    <dgm:cxn modelId="{0A146467-2D7C-4F89-B256-A146884E246A}" type="presParOf" srcId="{C3B30432-0381-4F88-9828-82610402991E}" destId="{DDC0760D-24E7-4FE3-A315-421557981038}" srcOrd="1" destOrd="0" presId="urn:microsoft.com/office/officeart/2005/8/layout/pList2"/>
    <dgm:cxn modelId="{D74AB267-D6DC-4412-A27A-6C6D5953EDCA}" type="presParOf" srcId="{C3B30432-0381-4F88-9828-82610402991E}" destId="{4C1EEFFB-7905-4E67-BB7C-E5F454EE768B}" srcOrd="2" destOrd="0" presId="urn:microsoft.com/office/officeart/2005/8/layout/pList2"/>
    <dgm:cxn modelId="{69C05105-399C-4770-93B9-FDCCD3575394}" type="presParOf" srcId="{4C1EEFFB-7905-4E67-BB7C-E5F454EE768B}" destId="{5D874F57-3CFE-46F3-AEDA-B7B35B2F963B}" srcOrd="0" destOrd="0" presId="urn:microsoft.com/office/officeart/2005/8/layout/pList2"/>
    <dgm:cxn modelId="{DFB81098-E58A-40DB-868A-9B5E4FB3D148}" type="presParOf" srcId="{4C1EEFFB-7905-4E67-BB7C-E5F454EE768B}" destId="{9C10CE0B-2C32-4975-8809-B6A4E9C51E77}" srcOrd="1" destOrd="0" presId="urn:microsoft.com/office/officeart/2005/8/layout/pList2"/>
    <dgm:cxn modelId="{DD808304-E066-4707-AF37-8E4E5313C647}" type="presParOf" srcId="{4C1EEFFB-7905-4E67-BB7C-E5F454EE768B}" destId="{8E98D2A0-C0EA-4CB5-8B37-6CB7EAD5F477}" srcOrd="2" destOrd="0" presId="urn:microsoft.com/office/officeart/2005/8/layout/pList2"/>
    <dgm:cxn modelId="{7FB56BD2-2964-4C0E-B2A4-28D3DAB899EB}" type="presParOf" srcId="{C3B30432-0381-4F88-9828-82610402991E}" destId="{C89B15BC-36AC-4EC0-B71D-F8327B85167D}" srcOrd="3" destOrd="0" presId="urn:microsoft.com/office/officeart/2005/8/layout/pList2"/>
    <dgm:cxn modelId="{8B7A94F5-95DE-4ACE-B16E-339B653E89F2}" type="presParOf" srcId="{C3B30432-0381-4F88-9828-82610402991E}" destId="{996733B9-D0B5-4ECB-BA76-2AFA606B07D3}" srcOrd="4" destOrd="0" presId="urn:microsoft.com/office/officeart/2005/8/layout/pList2"/>
    <dgm:cxn modelId="{9FA2736D-87BC-4278-98D3-F0913D3251AF}" type="presParOf" srcId="{996733B9-D0B5-4ECB-BA76-2AFA606B07D3}" destId="{3765A782-F84B-49C7-8A41-8EBF479C1503}" srcOrd="0" destOrd="0" presId="urn:microsoft.com/office/officeart/2005/8/layout/pList2"/>
    <dgm:cxn modelId="{F90C6333-70C0-4665-BBF5-CA0D1B12A018}" type="presParOf" srcId="{996733B9-D0B5-4ECB-BA76-2AFA606B07D3}" destId="{5B787764-CA09-4783-AD7E-CCC52A337335}" srcOrd="1" destOrd="0" presId="urn:microsoft.com/office/officeart/2005/8/layout/pList2"/>
    <dgm:cxn modelId="{03FC425C-388B-48F6-91C7-18934063100A}" type="presParOf" srcId="{996733B9-D0B5-4ECB-BA76-2AFA606B07D3}" destId="{EB5B962D-6B48-4F52-8F18-A9645DC1958A}" srcOrd="2" destOrd="0" presId="urn:microsoft.com/office/officeart/2005/8/layout/pList2"/>
    <dgm:cxn modelId="{E0AFC242-6D6E-4A08-8903-081BF798E0D0}" type="presParOf" srcId="{C3B30432-0381-4F88-9828-82610402991E}" destId="{C0BFBFF0-3F5D-403A-8B71-7D3A1FB690F9}" srcOrd="5" destOrd="0" presId="urn:microsoft.com/office/officeart/2005/8/layout/pList2"/>
    <dgm:cxn modelId="{43F5F4C0-8061-4B66-A897-A7B40970806E}" type="presParOf" srcId="{C3B30432-0381-4F88-9828-82610402991E}" destId="{14462818-8585-40FF-81D9-B41E592C6B36}" srcOrd="6" destOrd="0" presId="urn:microsoft.com/office/officeart/2005/8/layout/pList2"/>
    <dgm:cxn modelId="{2ECB993C-99CE-423B-AD09-6E43C4F378AE}" type="presParOf" srcId="{14462818-8585-40FF-81D9-B41E592C6B36}" destId="{7846BADF-CDDD-40E0-833A-4F8E97AC0B11}" srcOrd="0" destOrd="0" presId="urn:microsoft.com/office/officeart/2005/8/layout/pList2"/>
    <dgm:cxn modelId="{CE8ACB9D-2D5E-407C-B075-075C0FE25A7F}" type="presParOf" srcId="{14462818-8585-40FF-81D9-B41E592C6B36}" destId="{47288612-3CC7-447C-A1FE-2DBF8182FCDB}" srcOrd="1" destOrd="0" presId="urn:microsoft.com/office/officeart/2005/8/layout/pList2"/>
    <dgm:cxn modelId="{C8D7D03A-4715-4620-83CC-1DD637CD6722}" type="presParOf" srcId="{14462818-8585-40FF-81D9-B41E592C6B36}" destId="{CC761677-5B55-4367-82D8-3CB99BF888F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58C39-FA7E-4B23-8206-DBFE40F7D0A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A81A388-74E2-4229-A818-4EA1A2E95D7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ZA" sz="1800" b="1" u="sng" dirty="0"/>
            <a:t>Crimes Dependent on Police Action for Detection</a:t>
          </a:r>
        </a:p>
        <a:p>
          <a:r>
            <a:rPr lang="en-ZA" sz="1600" b="0" u="none" dirty="0"/>
            <a:t>Illegal possession of firearms and ammunition</a:t>
          </a:r>
        </a:p>
        <a:p>
          <a:r>
            <a:rPr lang="en-ZA" sz="1600" b="0" u="none" dirty="0"/>
            <a:t>Drug related crimes</a:t>
          </a:r>
        </a:p>
        <a:p>
          <a:r>
            <a:rPr lang="en-ZA" sz="1600" b="0" u="none" dirty="0"/>
            <a:t>Driving under the influence of alcohol and drugs</a:t>
          </a:r>
        </a:p>
        <a:p>
          <a:r>
            <a:rPr lang="en-ZA" sz="1600" b="0" u="none" dirty="0"/>
            <a:t>Sexual offences detected as result of police action</a:t>
          </a:r>
        </a:p>
      </dgm:t>
    </dgm:pt>
    <dgm:pt modelId="{C8D93E2E-3F33-46C6-958D-1CBEA500AFAA}" type="parTrans" cxnId="{C6E1EEFD-BAF3-4521-BBC4-AE196A39EAF7}">
      <dgm:prSet/>
      <dgm:spPr/>
      <dgm:t>
        <a:bodyPr/>
        <a:lstStyle/>
        <a:p>
          <a:endParaRPr lang="en-ZA"/>
        </a:p>
      </dgm:t>
    </dgm:pt>
    <dgm:pt modelId="{E7C3559E-463D-4082-A752-C7FF5F1D6034}" type="sibTrans" cxnId="{C6E1EEFD-BAF3-4521-BBC4-AE196A39EAF7}">
      <dgm:prSet/>
      <dgm:spPr/>
      <dgm:t>
        <a:bodyPr/>
        <a:lstStyle/>
        <a:p>
          <a:endParaRPr lang="en-ZA"/>
        </a:p>
      </dgm:t>
    </dgm:pt>
    <dgm:pt modelId="{747ACF1F-8927-46CA-9E5C-462C703A02CF}" type="pres">
      <dgm:prSet presAssocID="{B0C58C39-FA7E-4B23-8206-DBFE40F7D0A2}" presName="Name0" presStyleCnt="0">
        <dgm:presLayoutVars>
          <dgm:dir/>
          <dgm:resizeHandles val="exact"/>
        </dgm:presLayoutVars>
      </dgm:prSet>
      <dgm:spPr/>
    </dgm:pt>
    <dgm:pt modelId="{C2CD2FA0-AEC2-4535-A898-9393ACE783ED}" type="pres">
      <dgm:prSet presAssocID="{B0C58C39-FA7E-4B23-8206-DBFE40F7D0A2}" presName="bkgdShp" presStyleLbl="alignAccFollowNode1" presStyleIdx="0" presStyleCnt="1" custScaleY="94440" custLinFactNeighborX="-2871" custLinFactNeighborY="-362"/>
      <dgm:spPr/>
    </dgm:pt>
    <dgm:pt modelId="{E7FD254E-4158-4539-AF64-EB64C0395234}" type="pres">
      <dgm:prSet presAssocID="{B0C58C39-FA7E-4B23-8206-DBFE40F7D0A2}" presName="linComp" presStyleCnt="0"/>
      <dgm:spPr/>
    </dgm:pt>
    <dgm:pt modelId="{CC7644DF-9F5A-49D1-8502-34EE1A276ACB}" type="pres">
      <dgm:prSet presAssocID="{EA81A388-74E2-4229-A818-4EA1A2E95D71}" presName="compNode" presStyleCnt="0"/>
      <dgm:spPr/>
    </dgm:pt>
    <dgm:pt modelId="{A3F8A681-F415-4DB6-9652-B847E29938A6}" type="pres">
      <dgm:prSet presAssocID="{EA81A388-74E2-4229-A818-4EA1A2E95D71}" presName="node" presStyleLbl="node1" presStyleIdx="0" presStyleCnt="1" custScaleX="106591" custScaleY="121321" custLinFactNeighborX="-6759" custLinFactNeighborY="-1596">
        <dgm:presLayoutVars>
          <dgm:bulletEnabled val="1"/>
        </dgm:presLayoutVars>
      </dgm:prSet>
      <dgm:spPr/>
    </dgm:pt>
    <dgm:pt modelId="{4CF7C23B-AC0E-414E-BB4B-A421C8BA7824}" type="pres">
      <dgm:prSet presAssocID="{EA81A388-74E2-4229-A818-4EA1A2E95D71}" presName="invisiNode" presStyleLbl="node1" presStyleIdx="0" presStyleCnt="1"/>
      <dgm:spPr/>
    </dgm:pt>
    <dgm:pt modelId="{9FD2CDD5-104A-4AA3-8BE5-0DAA562534C6}" type="pres">
      <dgm:prSet presAssocID="{EA81A388-74E2-4229-A818-4EA1A2E95D71}" presName="imagNode" presStyleLbl="fgImgPlace1" presStyleIdx="0" presStyleCnt="1" custScaleX="103490" custScaleY="86846" custLinFactNeighborX="-4395" custLinFactNeighborY="94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03013251-1D6C-4AB9-B4DA-27FE20587668}" type="presOf" srcId="{B0C58C39-FA7E-4B23-8206-DBFE40F7D0A2}" destId="{747ACF1F-8927-46CA-9E5C-462C703A02CF}" srcOrd="0" destOrd="0" presId="urn:microsoft.com/office/officeart/2005/8/layout/pList2"/>
    <dgm:cxn modelId="{ACF4E759-26D2-4160-9DF5-08795B6DE072}" type="presOf" srcId="{EA81A388-74E2-4229-A818-4EA1A2E95D71}" destId="{A3F8A681-F415-4DB6-9652-B847E29938A6}" srcOrd="0" destOrd="0" presId="urn:microsoft.com/office/officeart/2005/8/layout/pList2"/>
    <dgm:cxn modelId="{C6E1EEFD-BAF3-4521-BBC4-AE196A39EAF7}" srcId="{B0C58C39-FA7E-4B23-8206-DBFE40F7D0A2}" destId="{EA81A388-74E2-4229-A818-4EA1A2E95D71}" srcOrd="0" destOrd="0" parTransId="{C8D93E2E-3F33-46C6-958D-1CBEA500AFAA}" sibTransId="{E7C3559E-463D-4082-A752-C7FF5F1D6034}"/>
    <dgm:cxn modelId="{C1E70785-4190-403F-A3A3-79DCA991F075}" type="presParOf" srcId="{747ACF1F-8927-46CA-9E5C-462C703A02CF}" destId="{C2CD2FA0-AEC2-4535-A898-9393ACE783ED}" srcOrd="0" destOrd="0" presId="urn:microsoft.com/office/officeart/2005/8/layout/pList2"/>
    <dgm:cxn modelId="{D41B759A-1D67-4C41-86E3-3A07CF19599D}" type="presParOf" srcId="{747ACF1F-8927-46CA-9E5C-462C703A02CF}" destId="{E7FD254E-4158-4539-AF64-EB64C0395234}" srcOrd="1" destOrd="0" presId="urn:microsoft.com/office/officeart/2005/8/layout/pList2"/>
    <dgm:cxn modelId="{7726E5EE-B6A0-4929-97B1-CED0E5DF7768}" type="presParOf" srcId="{E7FD254E-4158-4539-AF64-EB64C0395234}" destId="{CC7644DF-9F5A-49D1-8502-34EE1A276ACB}" srcOrd="0" destOrd="0" presId="urn:microsoft.com/office/officeart/2005/8/layout/pList2"/>
    <dgm:cxn modelId="{BA3ED8E6-AA03-4938-81E4-2B66ECD2837A}" type="presParOf" srcId="{CC7644DF-9F5A-49D1-8502-34EE1A276ACB}" destId="{A3F8A681-F415-4DB6-9652-B847E29938A6}" srcOrd="0" destOrd="0" presId="urn:microsoft.com/office/officeart/2005/8/layout/pList2"/>
    <dgm:cxn modelId="{56B8EB5C-E937-4009-BE21-966E93DBACFC}" type="presParOf" srcId="{CC7644DF-9F5A-49D1-8502-34EE1A276ACB}" destId="{4CF7C23B-AC0E-414E-BB4B-A421C8BA7824}" srcOrd="1" destOrd="0" presId="urn:microsoft.com/office/officeart/2005/8/layout/pList2"/>
    <dgm:cxn modelId="{EA983F6A-AB21-41FC-85B1-98067D10D8B6}" type="presParOf" srcId="{CC7644DF-9F5A-49D1-8502-34EE1A276ACB}" destId="{9FD2CDD5-104A-4AA3-8BE5-0DAA562534C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C9B01-7606-4BF4-888C-BDF77B281C61}">
      <dsp:nvSpPr>
        <dsp:cNvPr id="0" name=""/>
        <dsp:cNvSpPr/>
      </dsp:nvSpPr>
      <dsp:spPr>
        <a:xfrm>
          <a:off x="0" y="15837"/>
          <a:ext cx="7092281" cy="24352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19358-C470-4348-A3FF-D11AB46E8855}">
      <dsp:nvSpPr>
        <dsp:cNvPr id="0" name=""/>
        <dsp:cNvSpPr/>
      </dsp:nvSpPr>
      <dsp:spPr>
        <a:xfrm>
          <a:off x="251521" y="475042"/>
          <a:ext cx="1658554" cy="13920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B26503-51C6-4FB4-9C79-73EA71CA92C0}">
      <dsp:nvSpPr>
        <dsp:cNvPr id="0" name=""/>
        <dsp:cNvSpPr/>
      </dsp:nvSpPr>
      <dsp:spPr>
        <a:xfrm rot="10800000">
          <a:off x="180528" y="1934698"/>
          <a:ext cx="1658554" cy="37247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u="sng" kern="1200" dirty="0">
              <a:latin typeface="Calibri" panose="020F0502020204030204"/>
              <a:ea typeface="+mn-ea"/>
              <a:cs typeface="+mn-cs"/>
            </a:rPr>
            <a:t>Contact Crime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Murder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Attempted murder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Assault GBH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Assault Common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Aggravated Robbery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Common Robbery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Sexual Offences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b="0" u="none" kern="1200" dirty="0">
            <a:latin typeface="Calibri" panose="020F0502020204030204"/>
            <a:ea typeface="+mn-ea"/>
            <a:cs typeface="+mn-cs"/>
          </a:endParaRPr>
        </a:p>
      </dsp:txBody>
      <dsp:txXfrm rot="10800000">
        <a:off x="231534" y="1934698"/>
        <a:ext cx="1556542" cy="3673701"/>
      </dsp:txXfrm>
    </dsp:sp>
    <dsp:sp modelId="{8E98D2A0-C0EA-4CB5-8B37-6CB7EAD5F477}">
      <dsp:nvSpPr>
        <dsp:cNvPr id="0" name=""/>
        <dsp:cNvSpPr/>
      </dsp:nvSpPr>
      <dsp:spPr>
        <a:xfrm>
          <a:off x="1907705" y="475042"/>
          <a:ext cx="1658554" cy="13920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874F57-3CFE-46F3-AEDA-B7B35B2F963B}">
      <dsp:nvSpPr>
        <dsp:cNvPr id="0" name=""/>
        <dsp:cNvSpPr/>
      </dsp:nvSpPr>
      <dsp:spPr>
        <a:xfrm rot="10800000">
          <a:off x="1886147" y="1934698"/>
          <a:ext cx="1658554" cy="37247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u="sng" kern="1200" dirty="0">
              <a:latin typeface="Calibri" panose="020F0502020204030204"/>
              <a:ea typeface="+mn-ea"/>
              <a:cs typeface="+mn-cs"/>
            </a:rPr>
            <a:t>Contact Related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Arson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Malicious Damage to Property</a:t>
          </a:r>
          <a:endParaRPr lang="en-ZA" sz="2800" b="0" u="none" kern="1200" dirty="0">
            <a:latin typeface="Calibri" panose="020F0502020204030204"/>
            <a:ea typeface="+mn-ea"/>
            <a:cs typeface="+mn-cs"/>
          </a:endParaRPr>
        </a:p>
      </dsp:txBody>
      <dsp:txXfrm rot="10800000">
        <a:off x="1937153" y="1934698"/>
        <a:ext cx="1556542" cy="3673701"/>
      </dsp:txXfrm>
    </dsp:sp>
    <dsp:sp modelId="{EB5B962D-6B48-4F52-8F18-A9645DC1958A}">
      <dsp:nvSpPr>
        <dsp:cNvPr id="0" name=""/>
        <dsp:cNvSpPr/>
      </dsp:nvSpPr>
      <dsp:spPr>
        <a:xfrm>
          <a:off x="3518885" y="490618"/>
          <a:ext cx="1658554" cy="13920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65A782-F84B-49C7-8A41-8EBF479C1503}">
      <dsp:nvSpPr>
        <dsp:cNvPr id="0" name=""/>
        <dsp:cNvSpPr/>
      </dsp:nvSpPr>
      <dsp:spPr>
        <a:xfrm rot="10800000">
          <a:off x="3550286" y="1934698"/>
          <a:ext cx="1658554" cy="37247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u="sng" kern="1200" dirty="0">
              <a:latin typeface="Calibri" panose="020F0502020204030204"/>
              <a:ea typeface="+mn-ea"/>
              <a:cs typeface="+mn-cs"/>
            </a:rPr>
            <a:t>Property Related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Burglary Residential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Burglary Business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Theft of Motor Vehicle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Theft out/from Motor Vehicle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Stock Theft	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b="0" u="none" kern="1200" dirty="0">
            <a:latin typeface="Calibri" panose="020F0502020204030204"/>
            <a:ea typeface="+mn-ea"/>
            <a:cs typeface="+mn-cs"/>
          </a:endParaRPr>
        </a:p>
      </dsp:txBody>
      <dsp:txXfrm rot="10800000">
        <a:off x="3601292" y="1934698"/>
        <a:ext cx="1556542" cy="3673701"/>
      </dsp:txXfrm>
    </dsp:sp>
    <dsp:sp modelId="{CC761677-5B55-4367-82D8-3CB99BF888F6}">
      <dsp:nvSpPr>
        <dsp:cNvPr id="0" name=""/>
        <dsp:cNvSpPr/>
      </dsp:nvSpPr>
      <dsp:spPr>
        <a:xfrm>
          <a:off x="5148065" y="475042"/>
          <a:ext cx="1658554" cy="13920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46BADF-CDDD-40E0-833A-4F8E97AC0B11}">
      <dsp:nvSpPr>
        <dsp:cNvPr id="0" name=""/>
        <dsp:cNvSpPr/>
      </dsp:nvSpPr>
      <dsp:spPr>
        <a:xfrm rot="10800000">
          <a:off x="5217133" y="1934698"/>
          <a:ext cx="1658554" cy="37247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u="sng" kern="1200" dirty="0">
              <a:latin typeface="Calibri" panose="020F0502020204030204"/>
              <a:ea typeface="+mn-ea"/>
              <a:cs typeface="+mn-cs"/>
            </a:rPr>
            <a:t>Other Serious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Theft other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Commercial Crime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>
              <a:latin typeface="Calibri" panose="020F0502020204030204"/>
              <a:ea typeface="+mn-ea"/>
              <a:cs typeface="+mn-cs"/>
            </a:rPr>
            <a:t>Shoplifting</a:t>
          </a:r>
          <a:endParaRPr lang="en-ZA" sz="1400" b="0" u="none" kern="1200" dirty="0">
            <a:latin typeface="Calibri" panose="020F0502020204030204"/>
            <a:ea typeface="+mn-ea"/>
            <a:cs typeface="+mn-cs"/>
          </a:endParaRPr>
        </a:p>
      </dsp:txBody>
      <dsp:txXfrm rot="10800000">
        <a:off x="5268139" y="1934698"/>
        <a:ext cx="1556542" cy="3673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D2FA0-AEC2-4535-A898-9393ACE783ED}">
      <dsp:nvSpPr>
        <dsp:cNvPr id="0" name=""/>
        <dsp:cNvSpPr/>
      </dsp:nvSpPr>
      <dsp:spPr>
        <a:xfrm>
          <a:off x="0" y="61786"/>
          <a:ext cx="2169939" cy="24132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2CDD5-104A-4AA3-8BE5-0DAA562534C6}">
      <dsp:nvSpPr>
        <dsp:cNvPr id="0" name=""/>
        <dsp:cNvSpPr/>
      </dsp:nvSpPr>
      <dsp:spPr>
        <a:xfrm>
          <a:off x="12475" y="474428"/>
          <a:ext cx="1977063" cy="1627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8A681-F415-4DB6-9652-B847E29938A6}">
      <dsp:nvSpPr>
        <dsp:cNvPr id="0" name=""/>
        <dsp:cNvSpPr/>
      </dsp:nvSpPr>
      <dsp:spPr>
        <a:xfrm rot="10800000">
          <a:off x="0" y="2006027"/>
          <a:ext cx="2036305" cy="37890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u="sng" kern="1200" dirty="0"/>
            <a:t>Crimes Dependent on Police Action for Detection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/>
            <a:t>Illegal possession of firearms and ammunition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/>
            <a:t>Drug related crimes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/>
            <a:t>Driving under the influence of alcohol and drugs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u="none" kern="1200" dirty="0"/>
            <a:t>Sexual offences detected as result of police action</a:t>
          </a:r>
        </a:p>
      </dsp:txBody>
      <dsp:txXfrm rot="10800000">
        <a:off x="62623" y="2006027"/>
        <a:ext cx="1911059" cy="3726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0.31658</cdr:x>
      <cdr:y>0.24253</cdr:y>
    </cdr:from>
    <cdr:to>
      <cdr:x>0.48634</cdr:x>
      <cdr:y>0.50071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5232" y="8589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0.09957</cdr:x>
      <cdr:y>0.14237</cdr:y>
    </cdr:from>
    <cdr:to>
      <cdr:x>0.17145</cdr:x>
      <cdr:y>0.21912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6296" y="563980"/>
          <a:ext cx="387174" cy="3040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dirty="0"/>
            <a:t>26</a:t>
          </a:r>
          <a:r>
            <a:rPr lang="en-ZA" sz="1100" dirty="0"/>
            <a:t>%</a:t>
          </a:r>
        </a:p>
      </cdr:txBody>
    </cdr:sp>
  </cdr:relSizeAnchor>
  <cdr:relSizeAnchor xmlns:cdr="http://schemas.openxmlformats.org/drawingml/2006/chartDrawing">
    <cdr:from>
      <cdr:x>0.82862</cdr:x>
      <cdr:y>0.11488</cdr:y>
    </cdr:from>
    <cdr:to>
      <cdr:x>0.93568</cdr:x>
      <cdr:y>0.20013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63269" y="424903"/>
          <a:ext cx="576667" cy="315325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dirty="0"/>
            <a:t>44</a:t>
          </a:r>
          <a:r>
            <a:rPr lang="en-ZA" sz="1100" dirty="0"/>
            <a:t>%</a:t>
          </a:r>
        </a:p>
      </cdr:txBody>
    </cdr:sp>
  </cdr:relSizeAnchor>
  <cdr:relSizeAnchor xmlns:cdr="http://schemas.openxmlformats.org/drawingml/2006/chartDrawing">
    <cdr:from>
      <cdr:x>0.15605</cdr:x>
      <cdr:y>0.66695</cdr:y>
    </cdr:from>
    <cdr:to>
      <cdr:x>0.32581</cdr:x>
      <cdr:y>0.73673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40521" y="2642078"/>
          <a:ext cx="914393" cy="2764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dirty="0"/>
            <a:t>2</a:t>
          </a:r>
          <a:r>
            <a:rPr lang="en-ZA" sz="1100" dirty="0"/>
            <a:t>2%</a:t>
          </a:r>
        </a:p>
      </cdr:txBody>
    </cdr:sp>
  </cdr:relSizeAnchor>
  <cdr:relSizeAnchor xmlns:cdr="http://schemas.openxmlformats.org/drawingml/2006/chartDrawing">
    <cdr:from>
      <cdr:x>0.84422</cdr:x>
      <cdr:y>0.18438</cdr:y>
    </cdr:from>
    <cdr:to>
      <cdr:x>1</cdr:x>
      <cdr:y>0.47978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47286" y="653020"/>
          <a:ext cx="839102" cy="1046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0.73282</cdr:x>
      <cdr:y>0.75661</cdr:y>
    </cdr:from>
    <cdr:to>
      <cdr:x>0.84479</cdr:x>
      <cdr:y>0.81816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947250" y="2997275"/>
          <a:ext cx="603115" cy="24384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dirty="0"/>
            <a:t>8</a:t>
          </a:r>
          <a:r>
            <a:rPr lang="en-ZA" sz="1100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0.43405</cdr:y>
    </cdr:from>
    <cdr:to>
      <cdr:x>0.66966</cdr:x>
      <cdr:y>0.69223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4781" y="15372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0.72589</cdr:x>
      <cdr:y>0.5</cdr:y>
    </cdr:from>
    <cdr:to>
      <cdr:x>0.83395</cdr:x>
      <cdr:y>0.5843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9239" y="2090057"/>
          <a:ext cx="625125" cy="35238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49987" dist="250190" dir="8460000" algn="ctr">
            <a:srgbClr val="000000">
              <a:alpha val="28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1500000"/>
          </a:lightRig>
        </a:scene3d>
        <a:sp3d xmlns:a="http://schemas.openxmlformats.org/drawingml/2006/main" prstMaterial="metal">
          <a:bevelT w="88900" h="889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dirty="0"/>
            <a:t>58</a:t>
          </a:r>
          <a:r>
            <a:rPr lang="en-ZA" sz="1100" dirty="0"/>
            <a:t>%</a:t>
          </a:r>
        </a:p>
      </cdr:txBody>
    </cdr:sp>
  </cdr:relSizeAnchor>
  <cdr:relSizeAnchor xmlns:cdr="http://schemas.openxmlformats.org/drawingml/2006/chartDrawing">
    <cdr:from>
      <cdr:x>0.16414</cdr:x>
      <cdr:y>0.29684</cdr:y>
    </cdr:from>
    <cdr:to>
      <cdr:x>0.24435</cdr:x>
      <cdr:y>0.37851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4967" y="1319669"/>
          <a:ext cx="408023" cy="3630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49987" dist="250190" dir="8460000" algn="ctr">
            <a:srgbClr val="000000">
              <a:alpha val="28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1500000"/>
          </a:lightRig>
        </a:scene3d>
        <a:sp3d xmlns:a="http://schemas.openxmlformats.org/drawingml/2006/main" prstMaterial="metal">
          <a:bevelT w="88900" h="889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100" dirty="0"/>
            <a:t>21%</a:t>
          </a:r>
        </a:p>
      </cdr:txBody>
    </cdr:sp>
  </cdr:relSizeAnchor>
  <cdr:relSizeAnchor xmlns:cdr="http://schemas.openxmlformats.org/drawingml/2006/chartDrawing">
    <cdr:from>
      <cdr:x>0.35717</cdr:x>
      <cdr:y>0.05267</cdr:y>
    </cdr:from>
    <cdr:to>
      <cdr:x>0.42652</cdr:x>
      <cdr:y>0.11766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66241" y="244783"/>
          <a:ext cx="401188" cy="30204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dirty="0"/>
            <a:t>3</a:t>
          </a:r>
          <a:r>
            <a:rPr lang="en-ZA" sz="1100" dirty="0"/>
            <a:t>%</a:t>
          </a:r>
        </a:p>
      </cdr:txBody>
    </cdr:sp>
  </cdr:relSizeAnchor>
  <cdr:relSizeAnchor xmlns:cdr="http://schemas.openxmlformats.org/drawingml/2006/chartDrawing">
    <cdr:from>
      <cdr:x>0.53091</cdr:x>
      <cdr:y>0.08098</cdr:y>
    </cdr:from>
    <cdr:to>
      <cdr:x>0.60994</cdr:x>
      <cdr:y>0.13894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71327" y="376343"/>
          <a:ext cx="457187" cy="26937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49987" dist="250190" dir="8460000" algn="ctr">
            <a:srgbClr val="000000">
              <a:alpha val="28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1500000"/>
          </a:lightRig>
        </a:scene3d>
        <a:sp3d xmlns:a="http://schemas.openxmlformats.org/drawingml/2006/main" prstMaterial="metal">
          <a:bevelT w="88900" h="889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dirty="0"/>
            <a:t>18</a:t>
          </a:r>
          <a:r>
            <a:rPr lang="en-ZA" sz="1100" dirty="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D15F-5517-4154-87C6-72EA89CD8752}" type="datetimeFigureOut">
              <a:rPr lang="en-ZA" smtClean="0"/>
              <a:t>2026/06/08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619D-F53A-4779-86AD-0157A6AD9A7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279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1B9CF-64EE-473C-B35A-B8D139D5CFD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1B9CF-64EE-473C-B35A-B8D139D5CFD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39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BCA9F-F0C4-4676-B2A5-1B993AB766C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95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BCA9F-F0C4-4676-B2A5-1B993AB766C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4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BCA9F-F0C4-4676-B2A5-1B993AB766C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5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691B.C12AFB40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691B.C12AFB40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691B.C12AFB40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691B.C12AFB40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691B.C12AFB40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691B.C12AFB40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logo&#10;&#10;AI-generated content may be incorrect.">
            <a:extLst>
              <a:ext uri="{FF2B5EF4-FFF2-40B4-BE49-F238E27FC236}">
                <a16:creationId xmlns:a16="http://schemas.microsoft.com/office/drawing/2014/main" id="{3A18B4BD-C7F9-8F62-2CDE-2E82A8B86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0E904E-1911-8A79-E072-4471B029A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144403"/>
            <a:ext cx="9144000" cy="1300413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132BF55-DCB4-4C1B-18E8-81BCAC79DE7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048000" y="5519467"/>
            <a:ext cx="9144000" cy="369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8253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4595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040" y="2194211"/>
            <a:ext cx="10266313" cy="2387600"/>
          </a:xfrm>
        </p:spPr>
        <p:txBody>
          <a:bodyPr anchor="ctr"/>
          <a:lstStyle>
            <a:lvl1pPr algn="ctr">
              <a:defRPr sz="6000" b="1">
                <a:solidFill>
                  <a:srgbClr val="D1B1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153" y="4723391"/>
            <a:ext cx="8752405" cy="133981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1B12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80993-CED5-A40F-FBC2-D8C733FD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650182"/>
            <a:ext cx="1259833" cy="23399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70AAA570-3596-44A9-950A-E638EE719369}" type="slidenum">
              <a:rPr lang="en-ZA" smtClean="0"/>
              <a:pPr algn="r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657722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Heading &amp;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650182"/>
            <a:ext cx="1259833" cy="23399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70AAA570-3596-44A9-950A-E638EE719369}" type="slidenum">
              <a:rPr lang="en-ZA" smtClean="0"/>
              <a:pPr algn="r"/>
              <a:t>‹#›</a:t>
            </a:fld>
            <a:endParaRPr lang="en-Z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A2C2B97-C461-B598-F6E7-FBFDCE822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8" y="623636"/>
            <a:ext cx="10936576" cy="44279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8BA40F75-1BCE-325A-3E53-8DE40012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12977"/>
            <a:ext cx="10936576" cy="45044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460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650182"/>
            <a:ext cx="1259833" cy="233992"/>
          </a:xfrm>
        </p:spPr>
        <p:txBody>
          <a:bodyPr/>
          <a:lstStyle>
            <a:lvl1pPr algn="r">
              <a:defRPr/>
            </a:lvl1pPr>
          </a:lstStyle>
          <a:p>
            <a:fld id="{70AAA570-3596-44A9-950A-E638EE719369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8BA40F75-1BCE-325A-3E53-8DE40012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12977"/>
            <a:ext cx="10936576" cy="45044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A2C2B97-C461-B598-F6E7-FBFDCE822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8" y="623636"/>
            <a:ext cx="10936576" cy="44279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cid:image001.png@01D4691B.C12AFB40">
            <a:extLst>
              <a:ext uri="{FF2B5EF4-FFF2-40B4-BE49-F238E27FC236}">
                <a16:creationId xmlns:a16="http://schemas.microsoft.com/office/drawing/2014/main" id="{2E6CBF7A-794C-5639-6D42-D7064BF6AA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426" y="111707"/>
            <a:ext cx="1037740" cy="95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entagon 6">
            <a:extLst>
              <a:ext uri="{FF2B5EF4-FFF2-40B4-BE49-F238E27FC236}">
                <a16:creationId xmlns:a16="http://schemas.microsoft.com/office/drawing/2014/main" id="{0ECB53E1-B8B3-371B-0002-459945806881}"/>
              </a:ext>
            </a:extLst>
          </p:cNvPr>
          <p:cNvSpPr/>
          <p:nvPr/>
        </p:nvSpPr>
        <p:spPr>
          <a:xfrm>
            <a:off x="0" y="0"/>
            <a:ext cx="230155" cy="6858000"/>
          </a:xfrm>
          <a:prstGeom prst="homePlate">
            <a:avLst>
              <a:gd name="adj" fmla="val 83127"/>
            </a:avLst>
          </a:prstGeom>
          <a:solidFill>
            <a:schemeClr val="accent5">
              <a:lumMod val="5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FE6AEE-F7B2-5FD5-D9BC-CE34A29D039D}"/>
              </a:ext>
            </a:extLst>
          </p:cNvPr>
          <p:cNvCxnSpPr/>
          <p:nvPr/>
        </p:nvCxnSpPr>
        <p:spPr>
          <a:xfrm flipV="1">
            <a:off x="366011" y="111707"/>
            <a:ext cx="0" cy="9547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2" descr="cid:image001.png@01D4691B.C12AFB40">
            <a:extLst>
              <a:ext uri="{FF2B5EF4-FFF2-40B4-BE49-F238E27FC236}">
                <a16:creationId xmlns:a16="http://schemas.microsoft.com/office/drawing/2014/main" id="{6769914B-4538-1AB6-C0FE-3452C30EBDA5}"/>
              </a:ext>
            </a:extLst>
          </p:cNvPr>
          <p:cNvPicPr/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426" y="111707"/>
            <a:ext cx="1037740" cy="954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entagon 6">
            <a:extLst>
              <a:ext uri="{FF2B5EF4-FFF2-40B4-BE49-F238E27FC236}">
                <a16:creationId xmlns:a16="http://schemas.microsoft.com/office/drawing/2014/main" id="{F58003F4-A6CA-1185-1742-DA8914D72A06}"/>
              </a:ext>
            </a:extLst>
          </p:cNvPr>
          <p:cNvSpPr/>
          <p:nvPr userDrawn="1"/>
        </p:nvSpPr>
        <p:spPr>
          <a:xfrm>
            <a:off x="0" y="0"/>
            <a:ext cx="230155" cy="6858000"/>
          </a:xfrm>
          <a:prstGeom prst="homePlate">
            <a:avLst>
              <a:gd name="adj" fmla="val 83127"/>
            </a:avLst>
          </a:prstGeom>
          <a:solidFill>
            <a:schemeClr val="accent5">
              <a:lumMod val="5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EA25F8-2F07-8B38-B35D-D50CFFBE7D75}"/>
              </a:ext>
            </a:extLst>
          </p:cNvPr>
          <p:cNvCxnSpPr/>
          <p:nvPr userDrawn="1"/>
        </p:nvCxnSpPr>
        <p:spPr>
          <a:xfrm flipV="1">
            <a:off x="366011" y="111707"/>
            <a:ext cx="0" cy="9547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86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969" y="170654"/>
            <a:ext cx="10972804" cy="485100"/>
          </a:xfrm>
        </p:spPr>
        <p:txBody>
          <a:bodyPr anchor="ctr">
            <a:normAutofit/>
          </a:bodyPr>
          <a:lstStyle>
            <a:lvl1pPr algn="l">
              <a:defRPr sz="3200" b="1" spc="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ABD7826A-1644-800D-A0C8-FB564D92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650182"/>
            <a:ext cx="1259833" cy="233992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70AAA570-3596-44A9-950A-E638EE719369}" type="slidenum">
              <a:rPr lang="en-ZA" smtClean="0"/>
              <a:pPr algn="r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91521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650182"/>
            <a:ext cx="1259833" cy="233992"/>
          </a:xfrm>
        </p:spPr>
        <p:txBody>
          <a:bodyPr/>
          <a:lstStyle>
            <a:lvl1pPr algn="r">
              <a:defRPr/>
            </a:lvl1pPr>
          </a:lstStyle>
          <a:p>
            <a:fld id="{70AAA570-3596-44A9-950A-E638EE719369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8BA40F75-1BCE-325A-3E53-8DE40012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12977"/>
            <a:ext cx="10936576" cy="45044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A2C2B97-C461-B598-F6E7-FBFDCE822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8" y="623636"/>
            <a:ext cx="10936576" cy="44279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cid:image001.png@01D4691B.C12AFB40">
            <a:extLst>
              <a:ext uri="{FF2B5EF4-FFF2-40B4-BE49-F238E27FC236}">
                <a16:creationId xmlns:a16="http://schemas.microsoft.com/office/drawing/2014/main" id="{2E6CBF7A-794C-5639-6D42-D7064BF6AADF}"/>
              </a:ext>
            </a:extLst>
          </p:cNvPr>
          <p:cNvPicPr/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426" y="111707"/>
            <a:ext cx="1037740" cy="95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entagon 6">
            <a:extLst>
              <a:ext uri="{FF2B5EF4-FFF2-40B4-BE49-F238E27FC236}">
                <a16:creationId xmlns:a16="http://schemas.microsoft.com/office/drawing/2014/main" id="{0ECB53E1-B8B3-371B-0002-459945806881}"/>
              </a:ext>
            </a:extLst>
          </p:cNvPr>
          <p:cNvSpPr/>
          <p:nvPr userDrawn="1"/>
        </p:nvSpPr>
        <p:spPr>
          <a:xfrm>
            <a:off x="0" y="0"/>
            <a:ext cx="230155" cy="6858000"/>
          </a:xfrm>
          <a:prstGeom prst="homePlate">
            <a:avLst>
              <a:gd name="adj" fmla="val 83127"/>
            </a:avLst>
          </a:prstGeom>
          <a:solidFill>
            <a:schemeClr val="accent5">
              <a:lumMod val="5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FE6AEE-F7B2-5FD5-D9BC-CE34A29D039D}"/>
              </a:ext>
            </a:extLst>
          </p:cNvPr>
          <p:cNvCxnSpPr/>
          <p:nvPr userDrawn="1"/>
        </p:nvCxnSpPr>
        <p:spPr>
          <a:xfrm flipV="1">
            <a:off x="366011" y="111707"/>
            <a:ext cx="0" cy="9547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25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14C3-6EAB-40E7-9793-F227E2B0B783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570-3596-44A9-950A-E638EE719369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F2C1EC38-7787-BE1D-1831-A45BAB26362C}"/>
              </a:ext>
            </a:extLst>
          </p:cNvPr>
          <p:cNvSpPr/>
          <p:nvPr userDrawn="1"/>
        </p:nvSpPr>
        <p:spPr>
          <a:xfrm flipV="1">
            <a:off x="2" y="-4"/>
            <a:ext cx="329870" cy="190976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B32180C-7728-F963-4CB5-648F8B2598D7}"/>
              </a:ext>
            </a:extLst>
          </p:cNvPr>
          <p:cNvSpPr/>
          <p:nvPr userDrawn="1"/>
        </p:nvSpPr>
        <p:spPr>
          <a:xfrm flipV="1">
            <a:off x="2" y="0"/>
            <a:ext cx="329870" cy="1119188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71200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70AAA570-3596-44A9-950A-E638EE719369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Triangle 11"/>
          <p:cNvSpPr/>
          <p:nvPr userDrawn="1"/>
        </p:nvSpPr>
        <p:spPr>
          <a:xfrm flipV="1">
            <a:off x="1" y="-2"/>
            <a:ext cx="1857152" cy="514616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3" name="Right Triangle 12"/>
          <p:cNvSpPr/>
          <p:nvPr userDrawn="1"/>
        </p:nvSpPr>
        <p:spPr>
          <a:xfrm>
            <a:off x="4" y="0"/>
            <a:ext cx="1240465" cy="6858000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5" name="Right Triangle 14"/>
          <p:cNvSpPr/>
          <p:nvPr userDrawn="1"/>
        </p:nvSpPr>
        <p:spPr>
          <a:xfrm flipV="1">
            <a:off x="4" y="0"/>
            <a:ext cx="1857153" cy="3103932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000" b="1" spc="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602" y="6476020"/>
            <a:ext cx="2154143" cy="274320"/>
          </a:xfrm>
        </p:spPr>
        <p:txBody>
          <a:bodyPr/>
          <a:lstStyle>
            <a:lvl1pPr algn="l">
              <a:defRPr/>
            </a:lvl1pPr>
          </a:lstStyle>
          <a:p>
            <a:fld id="{A3CDBE26-EB7A-4FD7-AB44-4E318630BE07}" type="datetime1">
              <a:rPr lang="en-ZA" smtClean="0"/>
              <a:t>2026/06/08</a:t>
            </a:fld>
            <a:endParaRPr lang="en-ZA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941" y="101600"/>
            <a:ext cx="1212851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835" y="6650182"/>
            <a:ext cx="1259834" cy="233992"/>
          </a:xfrm>
        </p:spPr>
        <p:txBody>
          <a:bodyPr/>
          <a:lstStyle/>
          <a:p>
            <a:fld id="{FF7BE5EF-1134-4A66-80F5-9654DEECC70D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31637" y="6649596"/>
            <a:ext cx="9312756" cy="23059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650182"/>
            <a:ext cx="1259833" cy="233992"/>
          </a:xfrm>
        </p:spPr>
        <p:txBody>
          <a:bodyPr/>
          <a:lstStyle>
            <a:lvl1pPr algn="r">
              <a:defRPr/>
            </a:lvl1pPr>
          </a:lstStyle>
          <a:p>
            <a:fld id="{70AAA570-3596-44A9-950A-E638EE719369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Right Triangle 4"/>
          <p:cNvSpPr/>
          <p:nvPr userDrawn="1"/>
        </p:nvSpPr>
        <p:spPr>
          <a:xfrm flipV="1">
            <a:off x="2" y="-4"/>
            <a:ext cx="329870" cy="190976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6" name="Right Triangle 5"/>
          <p:cNvSpPr/>
          <p:nvPr userDrawn="1"/>
        </p:nvSpPr>
        <p:spPr>
          <a:xfrm flipV="1">
            <a:off x="2" y="0"/>
            <a:ext cx="329870" cy="1119188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8BA40F75-1BCE-325A-3E53-8DE40012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12977"/>
            <a:ext cx="10936576" cy="45044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A2C2B97-C461-B598-F6E7-FBFDCE822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8" y="623636"/>
            <a:ext cx="10936576" cy="44279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cid:image001.png@01D4691B.C12AFB40">
            <a:extLst>
              <a:ext uri="{FF2B5EF4-FFF2-40B4-BE49-F238E27FC236}">
                <a16:creationId xmlns:a16="http://schemas.microsoft.com/office/drawing/2014/main" id="{2E6CBF7A-794C-5639-6D42-D7064BF6AADF}"/>
              </a:ext>
            </a:extLst>
          </p:cNvPr>
          <p:cNvPicPr/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426" y="111707"/>
            <a:ext cx="1037740" cy="954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06FD45-90B3-B4FA-4B56-1B5DD4834843}"/>
              </a:ext>
            </a:extLst>
          </p:cNvPr>
          <p:cNvCxnSpPr/>
          <p:nvPr userDrawn="1"/>
        </p:nvCxnSpPr>
        <p:spPr>
          <a:xfrm flipV="1">
            <a:off x="329871" y="111707"/>
            <a:ext cx="0" cy="9547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02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0" y="6470704"/>
            <a:ext cx="2154143" cy="274320"/>
          </a:xfrm>
        </p:spPr>
        <p:txBody>
          <a:bodyPr/>
          <a:lstStyle>
            <a:lvl1pPr>
              <a:defRPr sz="1200"/>
            </a:lvl1pPr>
          </a:lstStyle>
          <a:p>
            <a:fld id="{D38F119F-04F8-4159-A3F3-D2D68A393C48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2931" y="6470704"/>
            <a:ext cx="7501461" cy="274320"/>
          </a:xfrm>
        </p:spPr>
        <p:txBody>
          <a:bodyPr/>
          <a:lstStyle>
            <a:lvl1pPr algn="ctr">
              <a:defRPr sz="1200"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/>
            </a:lvl1pPr>
          </a:lstStyle>
          <a:p>
            <a:fld id="{70AAA570-3596-44A9-950A-E638EE719369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 descr="cid:image001.png@01D4691B.C12AFB40"/>
          <p:cNvPicPr/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9" y="170654"/>
            <a:ext cx="1223211" cy="1112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819FBD2-B390-8B7D-86F7-6787D17E2D9D}"/>
              </a:ext>
            </a:extLst>
          </p:cNvPr>
          <p:cNvSpPr/>
          <p:nvPr userDrawn="1"/>
        </p:nvSpPr>
        <p:spPr>
          <a:xfrm flipV="1">
            <a:off x="2" y="-4"/>
            <a:ext cx="329870" cy="190976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0AD233E-B1D6-CA11-C784-8490BC1B5E1C}"/>
              </a:ext>
            </a:extLst>
          </p:cNvPr>
          <p:cNvSpPr/>
          <p:nvPr userDrawn="1"/>
        </p:nvSpPr>
        <p:spPr>
          <a:xfrm flipV="1">
            <a:off x="2" y="0"/>
            <a:ext cx="329870" cy="1119188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266687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&amp;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2DB6-957C-678D-1E6D-ED13296F1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76" y="142043"/>
            <a:ext cx="11869444" cy="36970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54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heading (font: Arial, font size: 24pt)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98ED7A-5040-37A4-135E-268A9AE9A0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8676" y="511746"/>
            <a:ext cx="11096050" cy="369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>
                <a:solidFill>
                  <a:srgbClr val="154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45983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000" b="0" spc="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E053-6AAD-4602-9214-FB6EBD595FC4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570-3596-44A9-950A-E638EE719369}" type="slidenum">
              <a:rPr lang="en-ZA" smtClean="0"/>
              <a:t>‹#›</a:t>
            </a:fld>
            <a:endParaRPr lang="en-Z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id:image001.png@01D4691B.C12AFB40"/>
          <p:cNvPicPr/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9" y="170654"/>
            <a:ext cx="1223211" cy="1112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EC9CE94E-BB25-6EBC-0FCB-521BD0259199}"/>
              </a:ext>
            </a:extLst>
          </p:cNvPr>
          <p:cNvSpPr/>
          <p:nvPr userDrawn="1"/>
        </p:nvSpPr>
        <p:spPr>
          <a:xfrm flipV="1">
            <a:off x="2" y="-4"/>
            <a:ext cx="329870" cy="190976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4AC6E97-A448-F3B4-D5AA-59594D25EC86}"/>
              </a:ext>
            </a:extLst>
          </p:cNvPr>
          <p:cNvSpPr/>
          <p:nvPr userDrawn="1"/>
        </p:nvSpPr>
        <p:spPr>
          <a:xfrm flipV="1">
            <a:off x="2" y="0"/>
            <a:ext cx="329870" cy="1119188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22278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7"/>
            <a:ext cx="10766039" cy="9246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1605517"/>
            <a:ext cx="5220000" cy="4703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813" y="1605517"/>
            <a:ext cx="5184000" cy="4703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2C5E-8C6D-4A77-9943-5D58F248EF61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570-3596-44A9-950A-E638EE719369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D4B09AD-5E35-AB1E-83FB-23D50E7BD7BF}"/>
              </a:ext>
            </a:extLst>
          </p:cNvPr>
          <p:cNvSpPr/>
          <p:nvPr userDrawn="1"/>
        </p:nvSpPr>
        <p:spPr>
          <a:xfrm flipV="1">
            <a:off x="2" y="-4"/>
            <a:ext cx="329870" cy="190976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5EE3A36-D3C9-8393-24D2-B06B14F020CC}"/>
              </a:ext>
            </a:extLst>
          </p:cNvPr>
          <p:cNvSpPr/>
          <p:nvPr userDrawn="1"/>
        </p:nvSpPr>
        <p:spPr>
          <a:xfrm flipV="1">
            <a:off x="2" y="0"/>
            <a:ext cx="329870" cy="1119188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417262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7"/>
            <a:ext cx="10766039" cy="9246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1605517"/>
            <a:ext cx="5220000" cy="4703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813" y="1605517"/>
            <a:ext cx="5184000" cy="4703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B0A-A6EC-4391-AF14-06301D7B7B3C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8333" y="6583680"/>
            <a:ext cx="973667" cy="274320"/>
          </a:xfrm>
        </p:spPr>
        <p:txBody>
          <a:bodyPr/>
          <a:lstStyle/>
          <a:p>
            <a:fld id="{70AAA570-3596-44A9-950A-E638EE719369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27C286F-B7A4-7CC5-5F24-B9B64944201C}"/>
              </a:ext>
            </a:extLst>
          </p:cNvPr>
          <p:cNvSpPr/>
          <p:nvPr userDrawn="1"/>
        </p:nvSpPr>
        <p:spPr>
          <a:xfrm flipV="1">
            <a:off x="2" y="-4"/>
            <a:ext cx="329870" cy="190976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02277A4-235F-11F6-AE9E-80FC51CEB2A7}"/>
              </a:ext>
            </a:extLst>
          </p:cNvPr>
          <p:cNvSpPr/>
          <p:nvPr userDrawn="1"/>
        </p:nvSpPr>
        <p:spPr>
          <a:xfrm flipV="1">
            <a:off x="2" y="0"/>
            <a:ext cx="329870" cy="1119188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89751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14C3-6EAB-40E7-9793-F227E2B0B783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570-3596-44A9-950A-E638EE719369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F2C1EC38-7787-BE1D-1831-A45BAB26362C}"/>
              </a:ext>
            </a:extLst>
          </p:cNvPr>
          <p:cNvSpPr/>
          <p:nvPr userDrawn="1"/>
        </p:nvSpPr>
        <p:spPr>
          <a:xfrm flipV="1">
            <a:off x="2" y="-4"/>
            <a:ext cx="329870" cy="190976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B32180C-7728-F963-4CB5-648F8B2598D7}"/>
              </a:ext>
            </a:extLst>
          </p:cNvPr>
          <p:cNvSpPr/>
          <p:nvPr userDrawn="1"/>
        </p:nvSpPr>
        <p:spPr>
          <a:xfrm flipV="1">
            <a:off x="2" y="0"/>
            <a:ext cx="329870" cy="1119188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4187448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6762-AE6C-4EC7-AC3C-2473CE6F71E5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570-3596-44A9-950A-E638EE719369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BA22994-3FDC-13F7-0A51-883DF4D99E5F}"/>
              </a:ext>
            </a:extLst>
          </p:cNvPr>
          <p:cNvSpPr/>
          <p:nvPr userDrawn="1"/>
        </p:nvSpPr>
        <p:spPr>
          <a:xfrm flipV="1">
            <a:off x="2" y="-4"/>
            <a:ext cx="329870" cy="190976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2273231-8A4F-74DF-3C6C-30E4F85A5E97}"/>
              </a:ext>
            </a:extLst>
          </p:cNvPr>
          <p:cNvSpPr/>
          <p:nvPr userDrawn="1"/>
        </p:nvSpPr>
        <p:spPr>
          <a:xfrm flipV="1">
            <a:off x="2" y="0"/>
            <a:ext cx="329870" cy="1119188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791194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7DCF-AB81-425C-9766-FF602DEFF944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570-3596-44A9-950A-E638EE719369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8AC4A31-4B77-690F-15C8-F359664EB604}"/>
              </a:ext>
            </a:extLst>
          </p:cNvPr>
          <p:cNvSpPr/>
          <p:nvPr userDrawn="1"/>
        </p:nvSpPr>
        <p:spPr>
          <a:xfrm flipV="1">
            <a:off x="2" y="-4"/>
            <a:ext cx="329870" cy="190976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8EBABB7-76B0-E0B8-6584-BF3381ACD2D0}"/>
              </a:ext>
            </a:extLst>
          </p:cNvPr>
          <p:cNvSpPr/>
          <p:nvPr userDrawn="1"/>
        </p:nvSpPr>
        <p:spPr>
          <a:xfrm flipV="1">
            <a:off x="2" y="0"/>
            <a:ext cx="329870" cy="1119188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59735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605A-4194-4DEA-95E6-07FF263B9DE9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570-3596-44A9-950A-E638EE719369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36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A30A-4018-4D94-BBB6-9F4F3B661556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570-3596-44A9-950A-E638EE71936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378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A884-BA68-41A5-8388-155EC532CD9B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570-3596-44A9-950A-E638EE719369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68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80008" y="4105953"/>
            <a:ext cx="11091169" cy="539865"/>
          </a:xfrm>
        </p:spPr>
        <p:txBody>
          <a:bodyPr anchor="ctr">
            <a:noAutofit/>
          </a:bodyPr>
          <a:lstStyle>
            <a:lvl1pPr algn="ctr">
              <a:defRPr sz="36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2364"/>
          </a:xfrm>
          <a:prstGeom prst="rect">
            <a:avLst/>
          </a:prstGeom>
          <a:ln w="28575">
            <a:solidFill>
              <a:srgbClr val="FFCB05"/>
            </a:solidFill>
          </a:ln>
        </p:spPr>
      </p:pic>
    </p:spTree>
    <p:extLst>
      <p:ext uri="{BB962C8B-B14F-4D97-AF65-F5344CB8AC3E}">
        <p14:creationId xmlns:p14="http://schemas.microsoft.com/office/powerpoint/2010/main" val="258423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&amp; Sub-headi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2DB6-957C-678D-1E6D-ED13296F1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76" y="142043"/>
            <a:ext cx="11869444" cy="36970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54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heading (font: Arial, font size: 24pt)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304BF8-33F3-48A3-4F6D-ED59AE1C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10" y="973370"/>
            <a:ext cx="11334878" cy="5519506"/>
          </a:xfrm>
        </p:spPr>
        <p:txBody>
          <a:bodyPr/>
          <a:lstStyle>
            <a:lvl1pPr marL="179388" indent="-179388" algn="just">
              <a:lnSpc>
                <a:spcPct val="150000"/>
              </a:lnSpc>
              <a:buFont typeface="Wingdings" panose="05000000000000000000" pitchFamily="2" charset="2"/>
              <a:buChar char="§"/>
              <a:defRPr sz="2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58775" indent="-179388" algn="just">
              <a:lnSpc>
                <a:spcPct val="150000"/>
              </a:lnSpc>
              <a:defRPr sz="2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538163" indent="-179388" algn="just">
              <a:lnSpc>
                <a:spcPct val="150000"/>
              </a:lnSpc>
              <a:buFont typeface="Segoe UI Light" panose="020B0502040204020203" pitchFamily="34" charset="0"/>
              <a:buChar char="­"/>
              <a:defRPr sz="18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717550" indent="-179388" algn="just">
              <a:lnSpc>
                <a:spcPct val="150000"/>
              </a:lnSpc>
              <a:buFont typeface="Wingdings" panose="05000000000000000000" pitchFamily="2" charset="2"/>
              <a:buChar char="Ø"/>
              <a:defRPr sz="18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896938" indent="-179388" algn="just"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  <a:defRPr sz="18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5580C2-37F0-A8DF-7077-18D0E6B377C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68676" y="511746"/>
            <a:ext cx="11096050" cy="369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>
                <a:solidFill>
                  <a:srgbClr val="154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3322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5659"/>
            <a:ext cx="12192000" cy="5563402"/>
          </a:xfrm>
        </p:spPr>
        <p:txBody>
          <a:bodyPr>
            <a:normAutofit/>
          </a:bodyPr>
          <a:lstStyle>
            <a:lvl1pPr marL="342900" indent="-342900">
              <a:buClrTx/>
              <a:buFont typeface="Symbol" panose="05050102010706020507" pitchFamily="18" charset="2"/>
              <a:buChar char="®"/>
              <a:defRPr sz="2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382588">
              <a:buClrTx/>
              <a:buFont typeface="Segoe UI" panose="020B0502040204020203" pitchFamily="34" charset="0"/>
              <a:buChar char="ꟷ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Tx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Tx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29275" y="583609"/>
            <a:ext cx="667780" cy="282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23F88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E4338-7AC6-457C-8DAE-304505DA8541}" type="slidenum">
              <a:rPr lang="en-ZA" sz="1200" smtClean="0">
                <a:solidFill>
                  <a:schemeClr val="bg1"/>
                </a:solidFill>
              </a:rPr>
              <a:pPr/>
              <a:t>‹#›</a:t>
            </a:fld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2053"/>
            <a:ext cx="12192000" cy="8471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7757" y="159586"/>
            <a:ext cx="11026128" cy="539865"/>
          </a:xfrm>
          <a:noFill/>
        </p:spPr>
        <p:txBody>
          <a:bodyPr anchor="ctr">
            <a:noAutofit/>
          </a:bodyPr>
          <a:lstStyle>
            <a:lvl1pPr algn="l">
              <a:defRPr sz="2400" b="0">
                <a:solidFill>
                  <a:srgbClr val="FFCB0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8926" y="71439"/>
            <a:ext cx="948033" cy="7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89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969" y="170654"/>
            <a:ext cx="10972804" cy="485100"/>
          </a:xfrm>
        </p:spPr>
        <p:txBody>
          <a:bodyPr anchor="ctr">
            <a:normAutofit/>
          </a:bodyPr>
          <a:lstStyle>
            <a:lvl1pPr algn="l">
              <a:defRPr sz="3200" b="1" spc="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904968" y="756614"/>
            <a:ext cx="1097280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5B54FED-EB94-DDCA-7CB7-3F871EE85AE8}"/>
              </a:ext>
            </a:extLst>
          </p:cNvPr>
          <p:cNvSpPr/>
          <p:nvPr userDrawn="1"/>
        </p:nvSpPr>
        <p:spPr>
          <a:xfrm flipV="1">
            <a:off x="1" y="-2"/>
            <a:ext cx="904969" cy="514616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E97288E-983A-99DA-235A-FA53EBE3E49F}"/>
              </a:ext>
            </a:extLst>
          </p:cNvPr>
          <p:cNvSpPr/>
          <p:nvPr userDrawn="1"/>
        </p:nvSpPr>
        <p:spPr>
          <a:xfrm>
            <a:off x="5" y="0"/>
            <a:ext cx="604464" cy="6858000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B237874-09CF-9CD6-A5D5-428C93E95868}"/>
              </a:ext>
            </a:extLst>
          </p:cNvPr>
          <p:cNvSpPr/>
          <p:nvPr userDrawn="1"/>
        </p:nvSpPr>
        <p:spPr>
          <a:xfrm flipV="1">
            <a:off x="4" y="0"/>
            <a:ext cx="904969" cy="3103932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6426A1E6-7E16-BBCB-E95A-D8A3BBAB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35" y="6650182"/>
            <a:ext cx="1259834" cy="233992"/>
          </a:xfrm>
        </p:spPr>
        <p:txBody>
          <a:bodyPr/>
          <a:lstStyle/>
          <a:p>
            <a:fld id="{FF7BE5EF-1134-4A66-80F5-9654DEECC70D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54B7175E-8B15-4CA1-3828-CEC17FFE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637" y="6649596"/>
            <a:ext cx="9312756" cy="23059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ABD7826A-1644-800D-A0C8-FB564D92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650182"/>
            <a:ext cx="1259833" cy="233992"/>
          </a:xfrm>
        </p:spPr>
        <p:txBody>
          <a:bodyPr/>
          <a:lstStyle>
            <a:lvl1pPr algn="r">
              <a:defRPr/>
            </a:lvl1pPr>
          </a:lstStyle>
          <a:p>
            <a:fld id="{70AAA570-3596-44A9-950A-E638EE71936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3922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2DB6-957C-678D-1E6D-ED13296F1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rgbClr val="154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heading (font: Arial, font size: 30pt)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699C0D-737D-7076-413A-D15A21FC1A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text (font Arial, font size: 16pt) </a:t>
            </a:r>
          </a:p>
        </p:txBody>
      </p:sp>
    </p:spTree>
    <p:extLst>
      <p:ext uri="{BB962C8B-B14F-4D97-AF65-F5344CB8AC3E}">
        <p14:creationId xmlns:p14="http://schemas.microsoft.com/office/powerpoint/2010/main" val="39586529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BCE896-ED7C-1818-4969-ED33A596AB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077054" y="3077054"/>
            <a:ext cx="6858000" cy="703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D2DB6-957C-678D-1E6D-ED13296F1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6812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154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heading (font: Arial, font size: 30pt)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266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3B05-B47B-EAE1-A929-06C94FF5A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rgbClr val="154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heading (font: Arial, font size: 30pt)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21268-D4A1-78E9-97D2-CEAFAD3349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Filled round bullet (Arial 16pt)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cid:image001.png@01D4691B.C12AFB40">
            <a:extLst>
              <a:ext uri="{FF2B5EF4-FFF2-40B4-BE49-F238E27FC236}">
                <a16:creationId xmlns:a16="http://schemas.microsoft.com/office/drawing/2014/main" id="{5BAF40A8-14E0-A543-6A94-77B9C01053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9" y="170654"/>
            <a:ext cx="1223211" cy="1112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entagon 6">
            <a:extLst>
              <a:ext uri="{FF2B5EF4-FFF2-40B4-BE49-F238E27FC236}">
                <a16:creationId xmlns:a16="http://schemas.microsoft.com/office/drawing/2014/main" id="{C708B907-3343-C6B0-4021-7D514579CC11}"/>
              </a:ext>
            </a:extLst>
          </p:cNvPr>
          <p:cNvSpPr/>
          <p:nvPr/>
        </p:nvSpPr>
        <p:spPr>
          <a:xfrm>
            <a:off x="0" y="0"/>
            <a:ext cx="230155" cy="6858000"/>
          </a:xfrm>
          <a:prstGeom prst="homePlate">
            <a:avLst>
              <a:gd name="adj" fmla="val 83127"/>
            </a:avLst>
          </a:prstGeom>
          <a:solidFill>
            <a:schemeClr val="accent5">
              <a:lumMod val="5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6" name="Picture 5" descr="cid:image001.png@01D4691B.C12AFB40">
            <a:extLst>
              <a:ext uri="{FF2B5EF4-FFF2-40B4-BE49-F238E27FC236}">
                <a16:creationId xmlns:a16="http://schemas.microsoft.com/office/drawing/2014/main" id="{E31781E8-C33C-005F-55F0-E46AE78BC786}"/>
              </a:ext>
            </a:extLst>
          </p:cNvPr>
          <p:cNvPicPr/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9" y="170654"/>
            <a:ext cx="1223211" cy="1112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entagon 6">
            <a:extLst>
              <a:ext uri="{FF2B5EF4-FFF2-40B4-BE49-F238E27FC236}">
                <a16:creationId xmlns:a16="http://schemas.microsoft.com/office/drawing/2014/main" id="{D1417437-66AD-FDE2-D9B0-4B5459A04908}"/>
              </a:ext>
            </a:extLst>
          </p:cNvPr>
          <p:cNvSpPr/>
          <p:nvPr userDrawn="1"/>
        </p:nvSpPr>
        <p:spPr>
          <a:xfrm>
            <a:off x="0" y="0"/>
            <a:ext cx="230155" cy="6858000"/>
          </a:xfrm>
          <a:prstGeom prst="homePlate">
            <a:avLst>
              <a:gd name="adj" fmla="val 83127"/>
            </a:avLst>
          </a:prstGeom>
          <a:solidFill>
            <a:schemeClr val="accent5">
              <a:lumMod val="5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7681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2B77-C1EA-887F-9063-76B851568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rgbClr val="154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heading (font: Arial, font size: 30pt)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D4D80-781B-3A2F-A3E8-A5681ECDD08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Filled round bullet (Arial 16pt)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A51E-C739-3306-0A8E-E64DE47F50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Filled round bullet (Arial 16pt)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905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5B35-DD41-F69A-A8AE-A47EE346E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154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heading (font: Arial, font size: 30pt)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2CA93E-B0D8-4526-B5F7-AF424AAEFA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199" y="1859306"/>
            <a:ext cx="10515599" cy="38755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 or graph</a:t>
            </a:r>
          </a:p>
        </p:txBody>
      </p:sp>
    </p:spTree>
    <p:extLst>
      <p:ext uri="{BB962C8B-B14F-4D97-AF65-F5344CB8AC3E}">
        <p14:creationId xmlns:p14="http://schemas.microsoft.com/office/powerpoint/2010/main" val="386057890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E585-DA8C-0C97-EEAE-9688E713A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C5D6B-304D-8DF5-DD1C-A786FE7170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894873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F8D3651A-D0DD-C732-0CBE-89D68B9937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" y="3802325"/>
            <a:ext cx="12192001" cy="30556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949F1-124E-8379-7699-83D0A2BD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7D4E4-87D3-353E-AD41-44A1F3618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07E5D-CDBF-2030-0781-B4979746C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B175FC-5A84-B247-9659-2963974C443D}" type="datetime1">
              <a:rPr lang="en-ZA" smtClean="0"/>
              <a:t>2026/06/08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040BA-7829-0CD4-77C9-6DDBD1168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highlight>
                  <a:srgbClr val="FFFFFF"/>
                </a:highlight>
              </a:defRPr>
            </a:lvl1pPr>
          </a:lstStyle>
          <a:p>
            <a:pPr algn="r"/>
            <a:fld id="{70AAA570-3596-44A9-950A-E638EE719369}" type="slidenum">
              <a:rPr lang="en-ZA" smtClean="0"/>
              <a:pPr algn="r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25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940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685260"/>
            <a:ext cx="10786872" cy="46241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D49E707-5DC3-4287-802B-E3DAFE70B1C9}" type="datetime1">
              <a:rPr lang="en-ZA" smtClean="0"/>
              <a:t>2026/06/08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8247" y="6470704"/>
            <a:ext cx="7496145" cy="270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fld id="{70AAA570-3596-44A9-950A-E638EE719369}" type="slidenum">
              <a:rPr lang="en-ZA" smtClean="0"/>
              <a:pPr algn="r"/>
              <a:t>‹#›</a:t>
            </a:fld>
            <a:endParaRPr lang="en-ZA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587092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lang="en-US" sz="4000" b="1" kern="1200" cap="all" spc="100" baseline="0" dirty="0">
          <a:solidFill>
            <a:srgbClr val="00206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saps.gov.za/services/crimestats.php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09" y="5772478"/>
            <a:ext cx="2692736" cy="931104"/>
          </a:xfrm>
          <a:solidFill>
            <a:schemeClr val="bg1"/>
          </a:solidFill>
          <a:ln w="57150">
            <a:solidFill>
              <a:srgbClr val="D1B123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400" b="1" u="sng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Compiled by:</a:t>
            </a:r>
          </a:p>
          <a:p>
            <a:pPr algn="l"/>
            <a:r>
              <a:rPr lang="en-US" sz="1400" b="1" dirty="0">
                <a:solidFill>
                  <a:srgbClr val="002060"/>
                </a:solidFill>
                <a:ea typeface="Segoe UI Black" panose="020B0A02040204020203" pitchFamily="34" charset="0"/>
              </a:rPr>
              <a:t>Crime Registrar </a:t>
            </a:r>
            <a:r>
              <a:rPr lang="en-US" sz="1400" dirty="0">
                <a:solidFill>
                  <a:srgbClr val="002060"/>
                </a:solidFill>
                <a:ea typeface="Segoe UI Black" panose="020B0A02040204020203" pitchFamily="34" charset="0"/>
              </a:rPr>
              <a:t>North West</a:t>
            </a:r>
            <a:endParaRPr lang="en-US" sz="1400" b="1" dirty="0">
              <a:solidFill>
                <a:srgbClr val="002060"/>
              </a:solidFill>
              <a:ea typeface="Segoe UI Black" panose="020B0A02040204020203" pitchFamily="34" charset="0"/>
            </a:endParaRPr>
          </a:p>
          <a:p>
            <a:pPr algn="l"/>
            <a:r>
              <a:rPr lang="en-US" sz="1400" b="1" dirty="0">
                <a:solidFill>
                  <a:srgbClr val="002060"/>
                </a:solidFill>
                <a:ea typeface="Segoe UI Black" panose="020B0A02040204020203" pitchFamily="34" charset="0"/>
              </a:rPr>
              <a:t>Telephone: 018 299 7808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97FB-5C23-4E10-4950-65F6BE003F3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46146" y="4614389"/>
            <a:ext cx="9345854" cy="835677"/>
          </a:xfrm>
        </p:spPr>
        <p:txBody>
          <a:bodyPr/>
          <a:lstStyle/>
          <a:p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Fourth Quarter of 2025-2026 Financial year</a:t>
            </a:r>
            <a:b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</a:br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(</a:t>
            </a:r>
            <a:r>
              <a:rPr lang="en-GB" sz="2400" i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January 2026 to March 2026</a:t>
            </a:r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)</a:t>
            </a:r>
            <a:endParaRPr lang="en-ZA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46145" y="3100482"/>
            <a:ext cx="9345855" cy="165924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POLICE RECORDED CRIME STATISTICS</a:t>
            </a:r>
            <a:br>
              <a:rPr lang="en-US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NORTH WEST</a:t>
            </a:r>
          </a:p>
        </p:txBody>
      </p:sp>
    </p:spTree>
    <p:extLst>
      <p:ext uri="{BB962C8B-B14F-4D97-AF65-F5344CB8AC3E}">
        <p14:creationId xmlns:p14="http://schemas.microsoft.com/office/powerpoint/2010/main" val="209674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2400" dirty="0"/>
              <a:t>Selected causative factors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Murder, Attempted murder and Assault GBH - </a:t>
            </a:r>
            <a:r>
              <a:rPr lang="en-GB" b="1" dirty="0"/>
              <a:t>January 2026 to March 2026</a:t>
            </a:r>
            <a:endParaRPr lang="en-ZA" b="1" dirty="0"/>
          </a:p>
          <a:p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A65E9-7166-21BD-9A1F-EF5FD5A231E9}"/>
              </a:ext>
            </a:extLst>
          </p:cNvPr>
          <p:cNvSpPr txBox="1"/>
          <p:nvPr/>
        </p:nvSpPr>
        <p:spPr>
          <a:xfrm>
            <a:off x="0" y="6346254"/>
            <a:ext cx="9907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Sample size: murder = 271, attempted murder = 887, assault GBH = 3675 counts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3226BF-F0BD-0179-9EA2-68DFA2979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46264"/>
              </p:ext>
            </p:extLst>
          </p:nvPr>
        </p:nvGraphicFramePr>
        <p:xfrm>
          <a:off x="190499" y="952500"/>
          <a:ext cx="11874499" cy="5186729"/>
        </p:xfrm>
        <a:graphic>
          <a:graphicData uri="http://schemas.openxmlformats.org/drawingml/2006/table">
            <a:tbl>
              <a:tblPr/>
              <a:tblGrid>
                <a:gridCol w="7183861">
                  <a:extLst>
                    <a:ext uri="{9D8B030D-6E8A-4147-A177-3AD203B41FA5}">
                      <a16:colId xmlns:a16="http://schemas.microsoft.com/office/drawing/2014/main" val="3985987312"/>
                    </a:ext>
                  </a:extLst>
                </a:gridCol>
                <a:gridCol w="1563546">
                  <a:extLst>
                    <a:ext uri="{9D8B030D-6E8A-4147-A177-3AD203B41FA5}">
                      <a16:colId xmlns:a16="http://schemas.microsoft.com/office/drawing/2014/main" val="2990710111"/>
                    </a:ext>
                  </a:extLst>
                </a:gridCol>
                <a:gridCol w="1563546">
                  <a:extLst>
                    <a:ext uri="{9D8B030D-6E8A-4147-A177-3AD203B41FA5}">
                      <a16:colId xmlns:a16="http://schemas.microsoft.com/office/drawing/2014/main" val="2489706245"/>
                    </a:ext>
                  </a:extLst>
                </a:gridCol>
                <a:gridCol w="1563546">
                  <a:extLst>
                    <a:ext uri="{9D8B030D-6E8A-4147-A177-3AD203B41FA5}">
                      <a16:colId xmlns:a16="http://schemas.microsoft.com/office/drawing/2014/main" val="3927236390"/>
                    </a:ext>
                  </a:extLst>
                </a:gridCol>
              </a:tblGrid>
              <a:tr h="68970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Causative factors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Attempted murder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Assault GBH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422928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Arguments/ Misunderstanding/ Road Rage / Provocation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955515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Vigilantism/ Mob justice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88701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Retaliation/ Revenge/ Punishment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612019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Gang-related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37918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Robbery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344675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commission of other crimes (not robbery or rape)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47973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Taxi-related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53687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Hijacking and attempts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727491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enforcement &amp; security guards in the line of duty (excl. police murder)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19993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in an argument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66910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Rape-related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43367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Illicit mining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42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20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2400" dirty="0"/>
              <a:t>Selected place of occurrence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Murder, Attempted murder and Assault GBH - </a:t>
            </a:r>
            <a:r>
              <a:rPr lang="en-GB" b="1" dirty="0"/>
              <a:t>January 2026 to March 2026</a:t>
            </a:r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16F2B4-7145-29B7-7DEB-E74DE0740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03678"/>
              </p:ext>
            </p:extLst>
          </p:nvPr>
        </p:nvGraphicFramePr>
        <p:xfrm>
          <a:off x="190500" y="952500"/>
          <a:ext cx="11874500" cy="5554631"/>
        </p:xfrm>
        <a:graphic>
          <a:graphicData uri="http://schemas.openxmlformats.org/drawingml/2006/table">
            <a:tbl>
              <a:tblPr/>
              <a:tblGrid>
                <a:gridCol w="7712924">
                  <a:extLst>
                    <a:ext uri="{9D8B030D-6E8A-4147-A177-3AD203B41FA5}">
                      <a16:colId xmlns:a16="http://schemas.microsoft.com/office/drawing/2014/main" val="1484957731"/>
                    </a:ext>
                  </a:extLst>
                </a:gridCol>
                <a:gridCol w="1387192">
                  <a:extLst>
                    <a:ext uri="{9D8B030D-6E8A-4147-A177-3AD203B41FA5}">
                      <a16:colId xmlns:a16="http://schemas.microsoft.com/office/drawing/2014/main" val="2117680603"/>
                    </a:ext>
                  </a:extLst>
                </a:gridCol>
                <a:gridCol w="1387192">
                  <a:extLst>
                    <a:ext uri="{9D8B030D-6E8A-4147-A177-3AD203B41FA5}">
                      <a16:colId xmlns:a16="http://schemas.microsoft.com/office/drawing/2014/main" val="3436622644"/>
                    </a:ext>
                  </a:extLst>
                </a:gridCol>
                <a:gridCol w="1387192">
                  <a:extLst>
                    <a:ext uri="{9D8B030D-6E8A-4147-A177-3AD203B41FA5}">
                      <a16:colId xmlns:a16="http://schemas.microsoft.com/office/drawing/2014/main" val="4052715166"/>
                    </a:ext>
                  </a:extLst>
                </a:gridCol>
              </a:tblGrid>
              <a:tr h="58060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of occurrence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Attempted murder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Assault GBH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30206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place e.g. street/open field/recreational centre/park/beach/parking area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93784"/>
                  </a:ext>
                </a:extLst>
              </a:tr>
              <a:tr h="57837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Residences of perpetrator/victim (including residence known by victims/ perpetrator e.g. family/friends/neighbours)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35155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Liquor outlets e.g. shebeen/tavern/pub/night club/bottle store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593439"/>
                  </a:ext>
                </a:extLst>
              </a:tr>
              <a:tr h="57837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premises (e.g. mall/restaurants/workplace/office park/entertainment centre e.g. movie theatre, gambling facility)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02634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Agricultural land/farm/plot/small holding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899955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transport premises (Bus stop/taxi rank, railway premises e.g. track/station)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98435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Spaza/Tuck shop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521962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Sea/river/lake/pool/dam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55325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Mining area/ quarry (open cast, buildings, above and underground)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462434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Dumping site/refuse site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80567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Petrol station premises (incl. pumps, ATM site, convenience store and food courts)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280294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Educational institutions (schools, universities, college, day care facilities)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4772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Leisure premises e.g. hotel/guest house/bnb/motel/holiday resort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300907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Abandoned building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540850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Prison/ juvenile centre/ holding cells/ deportation centre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9515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6BF8AE1-9AE3-3648-AAAA-63331234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70" y="6482594"/>
            <a:ext cx="9906859" cy="3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8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2400" dirty="0"/>
              <a:t>Frequently used instrument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January 2026 to March 2026</a:t>
            </a:r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ACC8D7-9D6E-23D4-EDE2-2AE10E9F8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89043"/>
              </p:ext>
            </p:extLst>
          </p:nvPr>
        </p:nvGraphicFramePr>
        <p:xfrm>
          <a:off x="253999" y="952500"/>
          <a:ext cx="10788470" cy="5525890"/>
        </p:xfrm>
        <a:graphic>
          <a:graphicData uri="http://schemas.openxmlformats.org/drawingml/2006/table">
            <a:tbl>
              <a:tblPr/>
              <a:tblGrid>
                <a:gridCol w="5154045">
                  <a:extLst>
                    <a:ext uri="{9D8B030D-6E8A-4147-A177-3AD203B41FA5}">
                      <a16:colId xmlns:a16="http://schemas.microsoft.com/office/drawing/2014/main" val="1732781555"/>
                    </a:ext>
                  </a:extLst>
                </a:gridCol>
                <a:gridCol w="1802653">
                  <a:extLst>
                    <a:ext uri="{9D8B030D-6E8A-4147-A177-3AD203B41FA5}">
                      <a16:colId xmlns:a16="http://schemas.microsoft.com/office/drawing/2014/main" val="1340832662"/>
                    </a:ext>
                  </a:extLst>
                </a:gridCol>
                <a:gridCol w="1953630">
                  <a:extLst>
                    <a:ext uri="{9D8B030D-6E8A-4147-A177-3AD203B41FA5}">
                      <a16:colId xmlns:a16="http://schemas.microsoft.com/office/drawing/2014/main" val="3496785231"/>
                    </a:ext>
                  </a:extLst>
                </a:gridCol>
                <a:gridCol w="1878142">
                  <a:extLst>
                    <a:ext uri="{9D8B030D-6E8A-4147-A177-3AD203B41FA5}">
                      <a16:colId xmlns:a16="http://schemas.microsoft.com/office/drawing/2014/main" val="2225346685"/>
                    </a:ext>
                  </a:extLst>
                </a:gridCol>
              </a:tblGrid>
              <a:tr h="643538">
                <a:tc>
                  <a:txBody>
                    <a:bodyPr/>
                    <a:lstStyle/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Murder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Attempted Murder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Assault GBH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723327"/>
                  </a:ext>
                </a:extLst>
              </a:tr>
              <a:tr h="61029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Firearm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456413"/>
                  </a:ext>
                </a:extLst>
              </a:tr>
              <a:tr h="61029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Knife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042"/>
                  </a:ext>
                </a:extLst>
              </a:tr>
              <a:tr h="61029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 Instrument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434432"/>
                  </a:ext>
                </a:extLst>
              </a:tr>
              <a:tr h="61029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Blunt Instrument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62874"/>
                  </a:ext>
                </a:extLst>
              </a:tr>
              <a:tr h="61029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part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682591"/>
                  </a:ext>
                </a:extLst>
              </a:tr>
              <a:tr h="61029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Stone/ Brick/ Rock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768452"/>
                  </a:ext>
                </a:extLst>
              </a:tr>
              <a:tr h="61029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 Head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56348"/>
                  </a:ext>
                </a:extLst>
              </a:tr>
              <a:tr h="61029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8357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B1AF622-6392-E0F0-4AAC-AF761F44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0" y="6478390"/>
            <a:ext cx="9906859" cy="3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7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Murder</a:t>
            </a:r>
            <a:r>
              <a:rPr lang="en-ZA" sz="2400" dirty="0"/>
              <a:t>: E</a:t>
            </a:r>
            <a:r>
              <a:rPr lang="en-ZA" dirty="0"/>
              <a:t>ducational premises : Victims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January 2026 to March 2026</a:t>
            </a:r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71B92-DB93-9AB8-7B48-A081F851B6E5}"/>
              </a:ext>
            </a:extLst>
          </p:cNvPr>
          <p:cNvSpPr txBox="1"/>
          <p:nvPr/>
        </p:nvSpPr>
        <p:spPr>
          <a:xfrm>
            <a:off x="0" y="64542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*School: Primary, Secondary, High schools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These are crime scenes, not all victims are students or learners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9CB0DE-02C8-AA88-933F-E94F9F09BCEE}"/>
              </a:ext>
            </a:extLst>
          </p:cNvPr>
          <p:cNvGraphicFramePr>
            <a:graphicFrameLocks noGrp="1"/>
          </p:cNvGraphicFramePr>
          <p:nvPr/>
        </p:nvGraphicFramePr>
        <p:xfrm>
          <a:off x="190500" y="952499"/>
          <a:ext cx="11874499" cy="3973920"/>
        </p:xfrm>
        <a:graphic>
          <a:graphicData uri="http://schemas.openxmlformats.org/drawingml/2006/table">
            <a:tbl>
              <a:tblPr/>
              <a:tblGrid>
                <a:gridCol w="2317302">
                  <a:extLst>
                    <a:ext uri="{9D8B030D-6E8A-4147-A177-3AD203B41FA5}">
                      <a16:colId xmlns:a16="http://schemas.microsoft.com/office/drawing/2014/main" val="2693325292"/>
                    </a:ext>
                  </a:extLst>
                </a:gridCol>
                <a:gridCol w="2317302">
                  <a:extLst>
                    <a:ext uri="{9D8B030D-6E8A-4147-A177-3AD203B41FA5}">
                      <a16:colId xmlns:a16="http://schemas.microsoft.com/office/drawing/2014/main" val="3901573062"/>
                    </a:ext>
                  </a:extLst>
                </a:gridCol>
                <a:gridCol w="1784271">
                  <a:extLst>
                    <a:ext uri="{9D8B030D-6E8A-4147-A177-3AD203B41FA5}">
                      <a16:colId xmlns:a16="http://schemas.microsoft.com/office/drawing/2014/main" val="2585290007"/>
                    </a:ext>
                  </a:extLst>
                </a:gridCol>
                <a:gridCol w="1784271">
                  <a:extLst>
                    <a:ext uri="{9D8B030D-6E8A-4147-A177-3AD203B41FA5}">
                      <a16:colId xmlns:a16="http://schemas.microsoft.com/office/drawing/2014/main" val="1816837142"/>
                    </a:ext>
                  </a:extLst>
                </a:gridCol>
                <a:gridCol w="1784271">
                  <a:extLst>
                    <a:ext uri="{9D8B030D-6E8A-4147-A177-3AD203B41FA5}">
                      <a16:colId xmlns:a16="http://schemas.microsoft.com/office/drawing/2014/main" val="1262811875"/>
                    </a:ext>
                  </a:extLst>
                </a:gridCol>
                <a:gridCol w="1887082">
                  <a:extLst>
                    <a:ext uri="{9D8B030D-6E8A-4147-A177-3AD203B41FA5}">
                      <a16:colId xmlns:a16="http://schemas.microsoft.com/office/drawing/2014/main" val="2393395628"/>
                    </a:ext>
                  </a:extLst>
                </a:gridCol>
              </a:tblGrid>
              <a:tr h="565785">
                <a:tc>
                  <a:txBody>
                    <a:bodyPr/>
                    <a:lstStyle/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9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923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Victim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602183"/>
                  </a:ext>
                </a:extLst>
              </a:tr>
              <a:tr h="111092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Premises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Perpetrator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Learner/ Student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Security guard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specified / unknown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96410"/>
                  </a:ext>
                </a:extLst>
              </a:tr>
              <a:tr h="5657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School</a:t>
                      </a: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Learner</a:t>
                      </a: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16283"/>
                  </a:ext>
                </a:extLst>
              </a:tr>
              <a:tr h="56578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specified/ unknown</a:t>
                      </a: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69289"/>
                  </a:ext>
                </a:extLst>
              </a:tr>
              <a:tr h="5657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Teacher</a:t>
                      </a: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74646"/>
                  </a:ext>
                </a:extLst>
              </a:tr>
              <a:tr h="5998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ZA" sz="1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ZA" sz="1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ZA" sz="1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9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6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2400" dirty="0"/>
              <a:t>Multiple murders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January 2026 to March 2026</a:t>
            </a:r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1DF180-8090-F0A4-1D64-3F34895FD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88963"/>
              </p:ext>
            </p:extLst>
          </p:nvPr>
        </p:nvGraphicFramePr>
        <p:xfrm>
          <a:off x="190500" y="952499"/>
          <a:ext cx="11874502" cy="5327838"/>
        </p:xfrm>
        <a:graphic>
          <a:graphicData uri="http://schemas.openxmlformats.org/drawingml/2006/table">
            <a:tbl>
              <a:tblPr/>
              <a:tblGrid>
                <a:gridCol w="1093113">
                  <a:extLst>
                    <a:ext uri="{9D8B030D-6E8A-4147-A177-3AD203B41FA5}">
                      <a16:colId xmlns:a16="http://schemas.microsoft.com/office/drawing/2014/main" val="2790219984"/>
                    </a:ext>
                  </a:extLst>
                </a:gridCol>
                <a:gridCol w="1856794">
                  <a:extLst>
                    <a:ext uri="{9D8B030D-6E8A-4147-A177-3AD203B41FA5}">
                      <a16:colId xmlns:a16="http://schemas.microsoft.com/office/drawing/2014/main" val="224590742"/>
                    </a:ext>
                  </a:extLst>
                </a:gridCol>
                <a:gridCol w="868501">
                  <a:extLst>
                    <a:ext uri="{9D8B030D-6E8A-4147-A177-3AD203B41FA5}">
                      <a16:colId xmlns:a16="http://schemas.microsoft.com/office/drawing/2014/main" val="1554616571"/>
                    </a:ext>
                  </a:extLst>
                </a:gridCol>
                <a:gridCol w="868501">
                  <a:extLst>
                    <a:ext uri="{9D8B030D-6E8A-4147-A177-3AD203B41FA5}">
                      <a16:colId xmlns:a16="http://schemas.microsoft.com/office/drawing/2014/main" val="256018327"/>
                    </a:ext>
                  </a:extLst>
                </a:gridCol>
                <a:gridCol w="868501">
                  <a:extLst>
                    <a:ext uri="{9D8B030D-6E8A-4147-A177-3AD203B41FA5}">
                      <a16:colId xmlns:a16="http://schemas.microsoft.com/office/drawing/2014/main" val="2829778638"/>
                    </a:ext>
                  </a:extLst>
                </a:gridCol>
                <a:gridCol w="868501">
                  <a:extLst>
                    <a:ext uri="{9D8B030D-6E8A-4147-A177-3AD203B41FA5}">
                      <a16:colId xmlns:a16="http://schemas.microsoft.com/office/drawing/2014/main" val="4184836978"/>
                    </a:ext>
                  </a:extLst>
                </a:gridCol>
                <a:gridCol w="868501">
                  <a:extLst>
                    <a:ext uri="{9D8B030D-6E8A-4147-A177-3AD203B41FA5}">
                      <a16:colId xmlns:a16="http://schemas.microsoft.com/office/drawing/2014/main" val="1151217943"/>
                    </a:ext>
                  </a:extLst>
                </a:gridCol>
                <a:gridCol w="868501">
                  <a:extLst>
                    <a:ext uri="{9D8B030D-6E8A-4147-A177-3AD203B41FA5}">
                      <a16:colId xmlns:a16="http://schemas.microsoft.com/office/drawing/2014/main" val="2418758482"/>
                    </a:ext>
                  </a:extLst>
                </a:gridCol>
                <a:gridCol w="868501">
                  <a:extLst>
                    <a:ext uri="{9D8B030D-6E8A-4147-A177-3AD203B41FA5}">
                      <a16:colId xmlns:a16="http://schemas.microsoft.com/office/drawing/2014/main" val="1523154026"/>
                    </a:ext>
                  </a:extLst>
                </a:gridCol>
                <a:gridCol w="1422544">
                  <a:extLst>
                    <a:ext uri="{9D8B030D-6E8A-4147-A177-3AD203B41FA5}">
                      <a16:colId xmlns:a16="http://schemas.microsoft.com/office/drawing/2014/main" val="3249100778"/>
                    </a:ext>
                  </a:extLst>
                </a:gridCol>
                <a:gridCol w="1422544">
                  <a:extLst>
                    <a:ext uri="{9D8B030D-6E8A-4147-A177-3AD203B41FA5}">
                      <a16:colId xmlns:a16="http://schemas.microsoft.com/office/drawing/2014/main" val="3445139913"/>
                    </a:ext>
                  </a:extLst>
                </a:gridCol>
              </a:tblGrid>
              <a:tr h="388968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Counts of victims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Dockets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7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Victims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23075"/>
                  </a:ext>
                </a:extLst>
              </a:tr>
              <a:tr h="388968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6162"/>
                  </a:ext>
                </a:extLst>
              </a:tr>
              <a:tr h="424794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GB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cases reported per province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907122"/>
                  </a:ext>
                </a:extLst>
              </a:tr>
              <a:tr h="4247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768143"/>
                  </a:ext>
                </a:extLst>
              </a:tr>
              <a:tr h="4247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09693"/>
                  </a:ext>
                </a:extLst>
              </a:tr>
              <a:tr h="4247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37571"/>
                  </a:ext>
                </a:extLst>
              </a:tr>
              <a:tr h="4247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36952"/>
                  </a:ext>
                </a:extLst>
              </a:tr>
              <a:tr h="4247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843558"/>
                  </a:ext>
                </a:extLst>
              </a:tr>
              <a:tr h="4247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12963"/>
                  </a:ext>
                </a:extLst>
              </a:tr>
              <a:tr h="4247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94946"/>
                  </a:ext>
                </a:extLst>
              </a:tr>
              <a:tr h="4247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184153"/>
                  </a:ext>
                </a:extLst>
              </a:tr>
              <a:tr h="3582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RSA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Dockets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902899"/>
                  </a:ext>
                </a:extLst>
              </a:tr>
              <a:tr h="3684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Victims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904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6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2400" dirty="0"/>
              <a:t>Rape: P</a:t>
            </a:r>
            <a:r>
              <a:rPr lang="en-ZA" dirty="0"/>
              <a:t>rovincial distribution place </a:t>
            </a:r>
            <a:r>
              <a:rPr lang="en-ZA" sz="2400" dirty="0"/>
              <a:t>of occurrence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January 2026 to March 2026</a:t>
            </a:r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0AEAB-BB3D-122A-6CE4-94302F806606}"/>
              </a:ext>
            </a:extLst>
          </p:cNvPr>
          <p:cNvSpPr txBox="1"/>
          <p:nvPr/>
        </p:nvSpPr>
        <p:spPr>
          <a:xfrm>
            <a:off x="0" y="658981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Sample size: rape = 720 counts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EB5A95-0803-92B7-CF6D-48F5116EF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57343"/>
              </p:ext>
            </p:extLst>
          </p:nvPr>
        </p:nvGraphicFramePr>
        <p:xfrm>
          <a:off x="253999" y="952503"/>
          <a:ext cx="10541247" cy="5393752"/>
        </p:xfrm>
        <a:graphic>
          <a:graphicData uri="http://schemas.openxmlformats.org/drawingml/2006/table">
            <a:tbl>
              <a:tblPr/>
              <a:tblGrid>
                <a:gridCol w="7842436">
                  <a:extLst>
                    <a:ext uri="{9D8B030D-6E8A-4147-A177-3AD203B41FA5}">
                      <a16:colId xmlns:a16="http://schemas.microsoft.com/office/drawing/2014/main" val="3554718634"/>
                    </a:ext>
                  </a:extLst>
                </a:gridCol>
                <a:gridCol w="2698811">
                  <a:extLst>
                    <a:ext uri="{9D8B030D-6E8A-4147-A177-3AD203B41FA5}">
                      <a16:colId xmlns:a16="http://schemas.microsoft.com/office/drawing/2014/main" val="1688536663"/>
                    </a:ext>
                  </a:extLst>
                </a:gridCol>
              </a:tblGrid>
              <a:tr h="25778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 of occurrence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105480"/>
                  </a:ext>
                </a:extLst>
              </a:tr>
              <a:tr h="50319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Residences of perpetrator/victim (including residence known by victims/perpetrator e.g. family/friends/neighbours)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01750"/>
                  </a:ext>
                </a:extLst>
              </a:tr>
              <a:tr h="39612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 place e.g. street/open field/recreational centre/park/parking area/abandoned building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70072"/>
                  </a:ext>
                </a:extLst>
              </a:tr>
              <a:tr h="39612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Educational institutions (schools, universities, college, day dare facilities)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978440"/>
                  </a:ext>
                </a:extLst>
              </a:tr>
              <a:tr h="25572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Abandoned building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77940"/>
                  </a:ext>
                </a:extLst>
              </a:tr>
              <a:tr h="25572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Agricultural land/farm/plot/small holding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36869"/>
                  </a:ext>
                </a:extLst>
              </a:tr>
              <a:tr h="27917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Liquor outlets  e.g. shebeen/tavern/pub/night club/bottle store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1762"/>
                  </a:ext>
                </a:extLst>
              </a:tr>
              <a:tr h="59114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Entertainment and recreational facilities e.g., cinema theatre, skating, games, swimming pool, sports field/ground,  municipal park, gym etc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732241"/>
                  </a:ext>
                </a:extLst>
              </a:tr>
              <a:tr h="39612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Leisure premise e.g. Hotel/guest house/BnB/motel/holiday resort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244815"/>
                  </a:ext>
                </a:extLst>
              </a:tr>
              <a:tr h="50319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 premises (e.g. mall/restaurants/workplace/office park/entertainment centre e.g. movie theatre, gambling facility)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02804"/>
                  </a:ext>
                </a:extLst>
              </a:tr>
              <a:tr h="25572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Sea/river/lake/pool/dam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626761"/>
                  </a:ext>
                </a:extLst>
              </a:tr>
              <a:tr h="25572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Prison/holding cells/ deportation centre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089772"/>
                  </a:ext>
                </a:extLst>
              </a:tr>
              <a:tr h="25572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Cemetery/ graveyard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76378"/>
                  </a:ext>
                </a:extLst>
              </a:tr>
              <a:tr h="39612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 transport premises (bus stop/taxi rank, railway premises e.g. track/station)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524237"/>
                  </a:ext>
                </a:extLst>
              </a:tr>
              <a:tr h="396126">
                <a:tc>
                  <a:txBody>
                    <a:bodyPr/>
                    <a:lstStyle/>
                    <a:p>
                      <a:pPr algn="r" fontAlgn="ctr"/>
                      <a:r>
                        <a:rPr lang="en-ZA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Religious premises e.g. church, mosque, temple, temporary religious premises etc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1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5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Rape</a:t>
            </a:r>
            <a:r>
              <a:rPr lang="en-ZA" sz="2400" dirty="0"/>
              <a:t>: E</a:t>
            </a:r>
            <a:r>
              <a:rPr lang="en-ZA" dirty="0"/>
              <a:t>ducational premises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January 2026 to March 2026</a:t>
            </a:r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71B92-DB93-9AB8-7B48-A081F851B6E5}"/>
              </a:ext>
            </a:extLst>
          </p:cNvPr>
          <p:cNvSpPr txBox="1"/>
          <p:nvPr/>
        </p:nvSpPr>
        <p:spPr>
          <a:xfrm>
            <a:off x="0" y="64542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*School: Primary, Secondary, High schools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These are crime scenes, not all victims are students or learners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BA7DCE-F004-C418-FA88-1309EBF67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90095"/>
              </p:ext>
            </p:extLst>
          </p:nvPr>
        </p:nvGraphicFramePr>
        <p:xfrm>
          <a:off x="253999" y="952500"/>
          <a:ext cx="9920015" cy="4562485"/>
        </p:xfrm>
        <a:graphic>
          <a:graphicData uri="http://schemas.openxmlformats.org/drawingml/2006/table">
            <a:tbl>
              <a:tblPr/>
              <a:tblGrid>
                <a:gridCol w="7470882">
                  <a:extLst>
                    <a:ext uri="{9D8B030D-6E8A-4147-A177-3AD203B41FA5}">
                      <a16:colId xmlns:a16="http://schemas.microsoft.com/office/drawing/2014/main" val="1399350426"/>
                    </a:ext>
                  </a:extLst>
                </a:gridCol>
                <a:gridCol w="2449133">
                  <a:extLst>
                    <a:ext uri="{9D8B030D-6E8A-4147-A177-3AD203B41FA5}">
                      <a16:colId xmlns:a16="http://schemas.microsoft.com/office/drawing/2014/main" val="3652394975"/>
                    </a:ext>
                  </a:extLst>
                </a:gridCol>
              </a:tblGrid>
              <a:tr h="50554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</a:t>
                      </a:r>
                    </a:p>
                  </a:txBody>
                  <a:tcPr marL="7632" marR="7632" marT="7632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292795"/>
                  </a:ext>
                </a:extLst>
              </a:tr>
              <a:tr h="8744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care, crèche, nursery, pre-school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022446"/>
                  </a:ext>
                </a:extLst>
              </a:tr>
              <a:tr h="925705"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78499"/>
                  </a:ext>
                </a:extLst>
              </a:tr>
              <a:tr h="87445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needs school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653808"/>
                  </a:ext>
                </a:extLst>
              </a:tr>
              <a:tr h="87445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Tertiary education e.g. university, college, technical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047297"/>
                  </a:ext>
                </a:extLst>
              </a:tr>
              <a:tr h="50787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3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3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Selected domestic violence-related crimes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January 2026 to March 2026</a:t>
            </a:r>
            <a:r>
              <a:rPr lang="en-ZA" b="1" dirty="0"/>
              <a:t> – by provincial breakdown and sex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7EB26-E01C-FF78-2AF7-734FA6E32F50}"/>
              </a:ext>
            </a:extLst>
          </p:cNvPr>
          <p:cNvSpPr txBox="1"/>
          <p:nvPr/>
        </p:nvSpPr>
        <p:spPr>
          <a:xfrm>
            <a:off x="0" y="66024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_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E15178-BA31-5394-63DE-13FC9ABD8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24846"/>
              </p:ext>
            </p:extLst>
          </p:nvPr>
        </p:nvGraphicFramePr>
        <p:xfrm>
          <a:off x="190500" y="952499"/>
          <a:ext cx="11874500" cy="6019337"/>
        </p:xfrm>
        <a:graphic>
          <a:graphicData uri="http://schemas.openxmlformats.org/drawingml/2006/table">
            <a:tbl>
              <a:tblPr/>
              <a:tblGrid>
                <a:gridCol w="1793084">
                  <a:extLst>
                    <a:ext uri="{9D8B030D-6E8A-4147-A177-3AD203B41FA5}">
                      <a16:colId xmlns:a16="http://schemas.microsoft.com/office/drawing/2014/main" val="965444689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1709887854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1725148308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2513344234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4194802626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1649137009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2293348933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798089202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37873209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220849612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3449901719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2563558934"/>
                    </a:ext>
                  </a:extLst>
                </a:gridCol>
                <a:gridCol w="840118">
                  <a:extLst>
                    <a:ext uri="{9D8B030D-6E8A-4147-A177-3AD203B41FA5}">
                      <a16:colId xmlns:a16="http://schemas.microsoft.com/office/drawing/2014/main" val="2142425865"/>
                    </a:ext>
                  </a:extLst>
                </a:gridCol>
              </a:tblGrid>
              <a:tr h="407530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Murder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Attempted murder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Rape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Sexual Assault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Assault with the intent to inflict grievous bodily harm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Common assault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Common robbery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Robbery with aggravating circumstances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theft not mentioned elsewhere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Arson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Malicious damage to property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Burglary at residential premises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6997"/>
                  </a:ext>
                </a:extLst>
              </a:tr>
              <a:tr h="499859">
                <a:tc>
                  <a:txBody>
                    <a:bodyPr/>
                    <a:lstStyle/>
                    <a:p>
                      <a:pPr algn="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 West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825825"/>
                  </a:ext>
                </a:extLst>
              </a:tr>
              <a:tr h="70503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RSA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1 016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8 553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17 349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2 007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6 465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75971"/>
                  </a:ext>
                </a:extLst>
              </a:tr>
              <a:tr h="70503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North West % Contribution to National Totals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3,49%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7,29%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4,42%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4,56%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11.68%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5.77%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36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76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818234"/>
              </p:ext>
            </p:extLst>
          </p:nvPr>
        </p:nvGraphicFramePr>
        <p:xfrm>
          <a:off x="792479" y="1525769"/>
          <a:ext cx="9579429" cy="4700858"/>
        </p:xfrm>
        <a:graphic>
          <a:graphicData uri="http://schemas.openxmlformats.org/drawingml/2006/table">
            <a:tbl>
              <a:tblPr/>
              <a:tblGrid>
                <a:gridCol w="6523822">
                  <a:extLst>
                    <a:ext uri="{9D8B030D-6E8A-4147-A177-3AD203B41FA5}">
                      <a16:colId xmlns:a16="http://schemas.microsoft.com/office/drawing/2014/main" val="2923265203"/>
                    </a:ext>
                  </a:extLst>
                </a:gridCol>
                <a:gridCol w="3055607">
                  <a:extLst>
                    <a:ext uri="{9D8B030D-6E8A-4147-A177-3AD203B41FA5}">
                      <a16:colId xmlns:a16="http://schemas.microsoft.com/office/drawing/2014/main" val="2953546608"/>
                    </a:ext>
                  </a:extLst>
                </a:gridCol>
              </a:tblGrid>
              <a:tr h="138993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CRIME CATEGORY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2026 to March 2026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531891"/>
                  </a:ext>
                </a:extLst>
              </a:tr>
              <a:tr h="4795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SELECTED - CONTACT CRIMES (CRIMES AGAINST THE  PERSON)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3072771"/>
                  </a:ext>
                </a:extLst>
              </a:tr>
              <a:tr h="435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Murder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465850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819162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Attempted murder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590648"/>
                  </a:ext>
                </a:extLst>
              </a:tr>
              <a:tr h="69496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Assault with the intent to inflict grievous bodily harm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038242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assault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70,5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568447"/>
                  </a:ext>
                </a:extLst>
              </a:tr>
              <a:tr h="435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robbery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89767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AAA570-3596-44A9-950A-E638EE719369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264160"/>
            <a:ext cx="10835640" cy="1261612"/>
          </a:xfrm>
        </p:spPr>
        <p:txBody>
          <a:bodyPr>
            <a:normAutofit fontScale="90000"/>
          </a:bodyPr>
          <a:lstStyle/>
          <a:p>
            <a:r>
              <a:rPr lang="en-ZA" sz="4400" dirty="0"/>
              <a:t>North West province</a:t>
            </a:r>
            <a:br>
              <a:rPr lang="en-ZA" sz="2400" dirty="0"/>
            </a:br>
            <a:r>
              <a:rPr lang="en-ZA" sz="2000" dirty="0"/>
              <a:t>Selected contact crime: per ratio</a:t>
            </a:r>
            <a:br>
              <a:rPr lang="en-ZA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569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Contact crime</a:t>
            </a:r>
            <a:r>
              <a:rPr lang="en-ZA" sz="2400" dirty="0"/>
              <a:t>: Liquor and drug-related offences, North West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January 2026 to March 2026</a:t>
            </a:r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71B92-DB93-9AB8-7B48-A081F851B6E5}"/>
              </a:ext>
            </a:extLst>
          </p:cNvPr>
          <p:cNvSpPr txBox="1"/>
          <p:nvPr/>
        </p:nvSpPr>
        <p:spPr>
          <a:xfrm>
            <a:off x="0" y="66024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_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4A907D-A47C-F0E9-2378-0BF66A110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617592"/>
              </p:ext>
            </p:extLst>
          </p:nvPr>
        </p:nvGraphicFramePr>
        <p:xfrm>
          <a:off x="253999" y="952500"/>
          <a:ext cx="11747500" cy="539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10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AAA570-3596-44A9-950A-E638EE719369}" type="slidenum">
              <a:rPr lang="en-ZA" smtClean="0"/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00" y="47626"/>
            <a:ext cx="8696325" cy="76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600" dirty="0">
                <a:solidFill>
                  <a:prstClr val="white"/>
                </a:solidFill>
                <a:latin typeface="Calibri"/>
              </a:rPr>
              <a:t>Financial year 2017/2018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711624" y="183242"/>
            <a:ext cx="6984776" cy="9507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73375" algn="l"/>
              </a:tabLst>
            </a:pPr>
            <a:r>
              <a:rPr lang="en-ZA" sz="5100" dirty="0">
                <a:solidFill>
                  <a:srgbClr val="002060"/>
                </a:solidFill>
                <a:latin typeface="Calibri"/>
              </a:rPr>
              <a:t>CATEGORIES OF CRIME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343473" y="1124745"/>
          <a:ext cx="7092281" cy="548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8498062" y="1062961"/>
          <a:ext cx="2169939" cy="56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67545" y="1109559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prstClr val="black"/>
                </a:solidFill>
                <a:latin typeface="Calibri"/>
              </a:rPr>
              <a:t>17 COMMUNITY REPORTED SERIOUS CRIMES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534400" y="1109559"/>
            <a:ext cx="195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b="1" dirty="0">
                <a:solidFill>
                  <a:prstClr val="black"/>
                </a:solidFill>
                <a:latin typeface="Calibri"/>
              </a:rPr>
              <a:t>CDPA</a:t>
            </a:r>
          </a:p>
        </p:txBody>
      </p:sp>
    </p:spTree>
    <p:extLst>
      <p:ext uri="{BB962C8B-B14F-4D97-AF65-F5344CB8AC3E}">
        <p14:creationId xmlns:p14="http://schemas.microsoft.com/office/powerpoint/2010/main" val="22634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D4C2-5EFF-EFF9-14C9-523FAAB1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TOP TEN CONTRIBUTING  STATIONS: CONTACT CRIMES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480D9B-2570-8B01-432C-44498EE6A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471632"/>
              </p:ext>
            </p:extLst>
          </p:nvPr>
        </p:nvGraphicFramePr>
        <p:xfrm>
          <a:off x="838200" y="1825625"/>
          <a:ext cx="10515601" cy="430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395542701"/>
                    </a:ext>
                  </a:extLst>
                </a:gridCol>
                <a:gridCol w="2385848">
                  <a:extLst>
                    <a:ext uri="{9D8B030D-6E8A-4147-A177-3AD203B41FA5}">
                      <a16:colId xmlns:a16="http://schemas.microsoft.com/office/drawing/2014/main" val="2505523384"/>
                    </a:ext>
                  </a:extLst>
                </a:gridCol>
                <a:gridCol w="1671145">
                  <a:extLst>
                    <a:ext uri="{9D8B030D-6E8A-4147-A177-3AD203B41FA5}">
                      <a16:colId xmlns:a16="http://schemas.microsoft.com/office/drawing/2014/main" val="4212280974"/>
                    </a:ext>
                  </a:extLst>
                </a:gridCol>
                <a:gridCol w="1986455">
                  <a:extLst>
                    <a:ext uri="{9D8B030D-6E8A-4147-A177-3AD203B41FA5}">
                      <a16:colId xmlns:a16="http://schemas.microsoft.com/office/drawing/2014/main" val="3545384575"/>
                    </a:ext>
                  </a:extLst>
                </a:gridCol>
                <a:gridCol w="2871953">
                  <a:extLst>
                    <a:ext uri="{9D8B030D-6E8A-4147-A177-3AD203B41FA5}">
                      <a16:colId xmlns:a16="http://schemas.microsoft.com/office/drawing/2014/main" val="2485589069"/>
                    </a:ext>
                  </a:extLst>
                </a:gridCol>
              </a:tblGrid>
              <a:tr h="768175">
                <a:tc>
                  <a:txBody>
                    <a:bodyPr/>
                    <a:lstStyle/>
                    <a:p>
                      <a:r>
                        <a:rPr lang="en-ZA" dirty="0"/>
                        <a:t>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ATTEMPTED 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ASSAULT GBH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COMMON ASSAULT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SEXUAL OFFENCES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9143"/>
                  </a:ext>
                </a:extLst>
              </a:tr>
              <a:tr h="3533731">
                <a:tc>
                  <a:txBody>
                    <a:bodyPr/>
                    <a:lstStyle/>
                    <a:p>
                      <a:r>
                        <a:rPr lang="en-ZA" dirty="0"/>
                        <a:t>Rustenburg</a:t>
                      </a:r>
                    </a:p>
                    <a:p>
                      <a:r>
                        <a:rPr lang="en-ZA" dirty="0"/>
                        <a:t>Phokeng</a:t>
                      </a:r>
                    </a:p>
                    <a:p>
                      <a:r>
                        <a:rPr lang="en-ZA" dirty="0" err="1"/>
                        <a:t>Mooinooi</a:t>
                      </a:r>
                      <a:endParaRPr lang="en-ZA" dirty="0"/>
                    </a:p>
                    <a:p>
                      <a:r>
                        <a:rPr lang="en-ZA" dirty="0" err="1"/>
                        <a:t>Boitekong</a:t>
                      </a:r>
                      <a:endParaRPr lang="en-ZA" dirty="0"/>
                    </a:p>
                    <a:p>
                      <a:r>
                        <a:rPr lang="en-ZA" dirty="0" err="1"/>
                        <a:t>Jouberton</a:t>
                      </a:r>
                      <a:endParaRPr lang="en-ZA" dirty="0"/>
                    </a:p>
                    <a:p>
                      <a:r>
                        <a:rPr lang="en-ZA" dirty="0"/>
                        <a:t>Klerksdorp</a:t>
                      </a:r>
                    </a:p>
                    <a:p>
                      <a:r>
                        <a:rPr lang="en-ZA" dirty="0"/>
                        <a:t>Kanana</a:t>
                      </a:r>
                    </a:p>
                    <a:p>
                      <a:r>
                        <a:rPr lang="en-ZA" dirty="0"/>
                        <a:t>Khuma</a:t>
                      </a:r>
                    </a:p>
                    <a:p>
                      <a:r>
                        <a:rPr lang="en-ZA" dirty="0"/>
                        <a:t>Brits</a:t>
                      </a:r>
                    </a:p>
                    <a:p>
                      <a:r>
                        <a:rPr lang="en-ZA" dirty="0" err="1"/>
                        <a:t>Letlhabile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Rustenburg</a:t>
                      </a:r>
                    </a:p>
                    <a:p>
                      <a:r>
                        <a:rPr lang="en-ZA" dirty="0"/>
                        <a:t>Brits</a:t>
                      </a:r>
                    </a:p>
                    <a:p>
                      <a:r>
                        <a:rPr lang="en-ZA" dirty="0"/>
                        <a:t>Phokeng</a:t>
                      </a:r>
                    </a:p>
                    <a:p>
                      <a:r>
                        <a:rPr lang="en-ZA" dirty="0" err="1"/>
                        <a:t>Boitekong</a:t>
                      </a:r>
                      <a:endParaRPr lang="en-ZA" dirty="0"/>
                    </a:p>
                    <a:p>
                      <a:r>
                        <a:rPr lang="en-ZA" dirty="0"/>
                        <a:t>Mogwase</a:t>
                      </a:r>
                    </a:p>
                    <a:p>
                      <a:r>
                        <a:rPr lang="en-ZA" dirty="0"/>
                        <a:t>Klerksdorp</a:t>
                      </a:r>
                    </a:p>
                    <a:p>
                      <a:r>
                        <a:rPr lang="en-ZA" dirty="0" err="1"/>
                        <a:t>Mmakau</a:t>
                      </a:r>
                      <a:endParaRPr lang="en-ZA" dirty="0"/>
                    </a:p>
                    <a:p>
                      <a:r>
                        <a:rPr lang="en-ZA" dirty="0"/>
                        <a:t>Mmabatho</a:t>
                      </a:r>
                    </a:p>
                    <a:p>
                      <a:r>
                        <a:rPr lang="en-ZA" dirty="0" err="1"/>
                        <a:t>Letlhabile</a:t>
                      </a:r>
                      <a:endParaRPr lang="en-ZA" dirty="0"/>
                    </a:p>
                    <a:p>
                      <a:r>
                        <a:rPr lang="en-ZA" dirty="0"/>
                        <a:t>Lomanyaneng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Ikageng</a:t>
                      </a:r>
                      <a:endParaRPr lang="en-ZA" dirty="0"/>
                    </a:p>
                    <a:p>
                      <a:r>
                        <a:rPr lang="en-ZA" dirty="0"/>
                        <a:t>Mmabatho</a:t>
                      </a:r>
                    </a:p>
                    <a:p>
                      <a:r>
                        <a:rPr lang="en-ZA" dirty="0" err="1"/>
                        <a:t>Jouberton</a:t>
                      </a:r>
                      <a:endParaRPr lang="en-ZA" dirty="0"/>
                    </a:p>
                    <a:p>
                      <a:r>
                        <a:rPr lang="en-ZA" dirty="0"/>
                        <a:t>Brits</a:t>
                      </a:r>
                    </a:p>
                    <a:p>
                      <a:r>
                        <a:rPr lang="en-ZA" dirty="0" err="1"/>
                        <a:t>Letlhabile</a:t>
                      </a:r>
                      <a:endParaRPr lang="en-ZA" dirty="0"/>
                    </a:p>
                    <a:p>
                      <a:r>
                        <a:rPr lang="en-ZA" dirty="0" err="1"/>
                        <a:t>Boitekong</a:t>
                      </a:r>
                      <a:endParaRPr lang="en-ZA" dirty="0"/>
                    </a:p>
                    <a:p>
                      <a:r>
                        <a:rPr lang="en-ZA" dirty="0"/>
                        <a:t>Mogwase</a:t>
                      </a:r>
                    </a:p>
                    <a:p>
                      <a:r>
                        <a:rPr lang="en-ZA" dirty="0"/>
                        <a:t>Mahikeng</a:t>
                      </a:r>
                    </a:p>
                    <a:p>
                      <a:r>
                        <a:rPr lang="en-ZA" dirty="0"/>
                        <a:t>Lichtenburg</a:t>
                      </a:r>
                    </a:p>
                    <a:p>
                      <a:r>
                        <a:rPr lang="en-ZA" dirty="0" err="1"/>
                        <a:t>Ipelegeng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Brits</a:t>
                      </a:r>
                    </a:p>
                    <a:p>
                      <a:r>
                        <a:rPr lang="en-ZA" dirty="0" err="1"/>
                        <a:t>Letlhabile</a:t>
                      </a:r>
                      <a:endParaRPr lang="en-ZA" dirty="0"/>
                    </a:p>
                    <a:p>
                      <a:r>
                        <a:rPr lang="en-ZA" dirty="0" err="1"/>
                        <a:t>Jouberton</a:t>
                      </a:r>
                      <a:endParaRPr lang="en-ZA" dirty="0"/>
                    </a:p>
                    <a:p>
                      <a:r>
                        <a:rPr lang="en-ZA" dirty="0"/>
                        <a:t>Tlhabane</a:t>
                      </a:r>
                    </a:p>
                    <a:p>
                      <a:r>
                        <a:rPr lang="en-ZA" dirty="0"/>
                        <a:t>Rustenburg</a:t>
                      </a:r>
                    </a:p>
                    <a:p>
                      <a:r>
                        <a:rPr lang="en-ZA" dirty="0"/>
                        <a:t>Klerksdorp</a:t>
                      </a:r>
                    </a:p>
                    <a:p>
                      <a:r>
                        <a:rPr lang="en-ZA" dirty="0"/>
                        <a:t>Mogwase</a:t>
                      </a:r>
                    </a:p>
                    <a:p>
                      <a:r>
                        <a:rPr lang="en-ZA" dirty="0" err="1"/>
                        <a:t>Ikageng</a:t>
                      </a:r>
                      <a:endParaRPr lang="en-ZA" dirty="0"/>
                    </a:p>
                    <a:p>
                      <a:r>
                        <a:rPr lang="en-ZA" dirty="0" err="1"/>
                        <a:t>Boitekong</a:t>
                      </a:r>
                      <a:endParaRPr lang="en-ZA" dirty="0"/>
                    </a:p>
                    <a:p>
                      <a:r>
                        <a:rPr lang="en-ZA" dirty="0"/>
                        <a:t>Mahikeng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Ikageng</a:t>
                      </a:r>
                      <a:endParaRPr lang="en-ZA" dirty="0"/>
                    </a:p>
                    <a:p>
                      <a:r>
                        <a:rPr lang="en-ZA" dirty="0"/>
                        <a:t>Kanana</a:t>
                      </a:r>
                    </a:p>
                    <a:p>
                      <a:r>
                        <a:rPr lang="en-ZA" dirty="0"/>
                        <a:t>Mmabatho</a:t>
                      </a:r>
                    </a:p>
                    <a:p>
                      <a:r>
                        <a:rPr lang="en-ZA" dirty="0" err="1"/>
                        <a:t>Jouberton</a:t>
                      </a:r>
                      <a:endParaRPr lang="en-ZA" dirty="0"/>
                    </a:p>
                    <a:p>
                      <a:r>
                        <a:rPr lang="en-ZA" dirty="0"/>
                        <a:t>Mahikeng</a:t>
                      </a:r>
                    </a:p>
                    <a:p>
                      <a:r>
                        <a:rPr lang="en-ZA" dirty="0"/>
                        <a:t>Taung</a:t>
                      </a:r>
                    </a:p>
                    <a:p>
                      <a:r>
                        <a:rPr lang="en-ZA" dirty="0"/>
                        <a:t>Rustenburg</a:t>
                      </a:r>
                    </a:p>
                    <a:p>
                      <a:r>
                        <a:rPr lang="en-ZA" dirty="0"/>
                        <a:t>Klerksdorp</a:t>
                      </a:r>
                    </a:p>
                    <a:p>
                      <a:r>
                        <a:rPr lang="en-ZA" dirty="0" err="1"/>
                        <a:t>Boitekong</a:t>
                      </a:r>
                      <a:endParaRPr lang="en-ZA" dirty="0"/>
                    </a:p>
                    <a:p>
                      <a:r>
                        <a:rPr lang="en-ZA" dirty="0"/>
                        <a:t>Brits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5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806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658C-1E21-4195-7ACD-8662178F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TRIO CRIMES: THREE MONTHS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63206-8A73-86B3-AF2E-DFA55A0EE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5" y="1216241"/>
            <a:ext cx="10652465" cy="52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7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A755-C32B-91C2-B1D0-01749055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 TRIO CRIMES: TOP 20 CONTRIBUTING STATIONS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1D874-4EDB-0B31-440C-B29BA30F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3" y="1040525"/>
            <a:ext cx="10930758" cy="54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5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EAE6-2531-D18C-0B81-EDA89DE3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PROPERTY RELATED CRIMES: TREND OVER THREE MONTHS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CB5AB-7F89-254B-E1F9-CC328091D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1018903"/>
            <a:ext cx="10432870" cy="54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08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3366-531D-114F-12EE-65E689F6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365125"/>
            <a:ext cx="10767874" cy="1325563"/>
          </a:xfrm>
        </p:spPr>
        <p:txBody>
          <a:bodyPr>
            <a:normAutofit/>
          </a:bodyPr>
          <a:lstStyle/>
          <a:p>
            <a:r>
              <a:rPr lang="en-ZA" sz="2400" b="1" dirty="0"/>
              <a:t>TOP 20 CONTRIBUTING STATIONS: PROPERTY RELATED CRIMES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7D06CC-C542-6105-9277-005A9EACB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148568"/>
              </p:ext>
            </p:extLst>
          </p:nvPr>
        </p:nvGraphicFramePr>
        <p:xfrm>
          <a:off x="585926" y="1438183"/>
          <a:ext cx="10767874" cy="4898727"/>
        </p:xfrm>
        <a:graphic>
          <a:graphicData uri="http://schemas.openxmlformats.org/drawingml/2006/table">
            <a:tbl>
              <a:tblPr/>
              <a:tblGrid>
                <a:gridCol w="646303">
                  <a:extLst>
                    <a:ext uri="{9D8B030D-6E8A-4147-A177-3AD203B41FA5}">
                      <a16:colId xmlns:a16="http://schemas.microsoft.com/office/drawing/2014/main" val="1621380172"/>
                    </a:ext>
                  </a:extLst>
                </a:gridCol>
                <a:gridCol w="646303">
                  <a:extLst>
                    <a:ext uri="{9D8B030D-6E8A-4147-A177-3AD203B41FA5}">
                      <a16:colId xmlns:a16="http://schemas.microsoft.com/office/drawing/2014/main" val="427072775"/>
                    </a:ext>
                  </a:extLst>
                </a:gridCol>
                <a:gridCol w="1315688">
                  <a:extLst>
                    <a:ext uri="{9D8B030D-6E8A-4147-A177-3AD203B41FA5}">
                      <a16:colId xmlns:a16="http://schemas.microsoft.com/office/drawing/2014/main" val="1071763497"/>
                    </a:ext>
                  </a:extLst>
                </a:gridCol>
                <a:gridCol w="1754251">
                  <a:extLst>
                    <a:ext uri="{9D8B030D-6E8A-4147-A177-3AD203B41FA5}">
                      <a16:colId xmlns:a16="http://schemas.microsoft.com/office/drawing/2014/main" val="3937704073"/>
                    </a:ext>
                  </a:extLst>
                </a:gridCol>
                <a:gridCol w="878712">
                  <a:extLst>
                    <a:ext uri="{9D8B030D-6E8A-4147-A177-3AD203B41FA5}">
                      <a16:colId xmlns:a16="http://schemas.microsoft.com/office/drawing/2014/main" val="3385172320"/>
                    </a:ext>
                  </a:extLst>
                </a:gridCol>
                <a:gridCol w="990951">
                  <a:extLst>
                    <a:ext uri="{9D8B030D-6E8A-4147-A177-3AD203B41FA5}">
                      <a16:colId xmlns:a16="http://schemas.microsoft.com/office/drawing/2014/main" val="4144489879"/>
                    </a:ext>
                  </a:extLst>
                </a:gridCol>
                <a:gridCol w="934832">
                  <a:extLst>
                    <a:ext uri="{9D8B030D-6E8A-4147-A177-3AD203B41FA5}">
                      <a16:colId xmlns:a16="http://schemas.microsoft.com/office/drawing/2014/main" val="1253192170"/>
                    </a:ext>
                  </a:extLst>
                </a:gridCol>
                <a:gridCol w="934832">
                  <a:extLst>
                    <a:ext uri="{9D8B030D-6E8A-4147-A177-3AD203B41FA5}">
                      <a16:colId xmlns:a16="http://schemas.microsoft.com/office/drawing/2014/main" val="3731648173"/>
                    </a:ext>
                  </a:extLst>
                </a:gridCol>
                <a:gridCol w="934832">
                  <a:extLst>
                    <a:ext uri="{9D8B030D-6E8A-4147-A177-3AD203B41FA5}">
                      <a16:colId xmlns:a16="http://schemas.microsoft.com/office/drawing/2014/main" val="2329974710"/>
                    </a:ext>
                  </a:extLst>
                </a:gridCol>
                <a:gridCol w="738632">
                  <a:extLst>
                    <a:ext uri="{9D8B030D-6E8A-4147-A177-3AD203B41FA5}">
                      <a16:colId xmlns:a16="http://schemas.microsoft.com/office/drawing/2014/main" val="654419530"/>
                    </a:ext>
                  </a:extLst>
                </a:gridCol>
                <a:gridCol w="992538">
                  <a:extLst>
                    <a:ext uri="{9D8B030D-6E8A-4147-A177-3AD203B41FA5}">
                      <a16:colId xmlns:a16="http://schemas.microsoft.com/office/drawing/2014/main" val="1598334446"/>
                    </a:ext>
                  </a:extLst>
                </a:gridCol>
              </a:tblGrid>
              <a:tr h="5562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 Position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RSA 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2022 to </a:t>
                      </a:r>
                      <a:b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2023 to </a:t>
                      </a:r>
                      <a:b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2024 to </a:t>
                      </a:r>
                      <a:b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2025 to </a:t>
                      </a:r>
                      <a:b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2026 to </a:t>
                      </a:r>
                      <a:b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 Diff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353851"/>
                  </a:ext>
                </a:extLst>
              </a:tr>
              <a:tr h="19139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687490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Rustenburg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061198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Klerksdorp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86898"/>
                  </a:ext>
                </a:extLst>
              </a:tr>
              <a:tr h="2277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Mmabatho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46165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1278"/>
                  </a:ext>
                </a:extLst>
              </a:tr>
              <a:tr h="1854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Ikageng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01684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Potchefstroom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381277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Mahikeng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57102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Mogwase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94883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Letlhabile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87012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Phokeng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230393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Hartbeespoortdam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9075"/>
                  </a:ext>
                </a:extLst>
              </a:tr>
              <a:tr h="25426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Vryburg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RS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Mompati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85052"/>
                  </a:ext>
                </a:extLst>
              </a:tr>
              <a:tr h="187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RS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Mompati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47548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Ventersdorp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903633"/>
                  </a:ext>
                </a:extLst>
              </a:tr>
              <a:tr h="2361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Lichtenburg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345759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Wolmaransstad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51187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Tlhabane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125733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Jouberton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462646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Makapanstad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15182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Boitekong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4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615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Burglary at Religious, liquor outlets and educational premises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January 2026 to March 2026</a:t>
            </a:r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fld id="{70AAA570-3596-44A9-950A-E638EE719369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C1B58-503D-B7F5-2B3C-25CEB25E05D9}"/>
              </a:ext>
            </a:extLst>
          </p:cNvPr>
          <p:cNvSpPr txBox="1"/>
          <p:nvPr/>
        </p:nvSpPr>
        <p:spPr>
          <a:xfrm>
            <a:off x="0" y="66064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0000"/>
                </a:solidFill>
              </a:rPr>
              <a:t>Sample size: burglary at non-residential premises =871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32F26A8-D6F1-8AA2-2B01-226BDFFF2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438728"/>
              </p:ext>
            </p:extLst>
          </p:nvPr>
        </p:nvGraphicFramePr>
        <p:xfrm>
          <a:off x="253999" y="952500"/>
          <a:ext cx="11747500" cy="5470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1696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730F-5B86-1AD1-BDC3-0DF1533B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0515600" cy="568129"/>
          </a:xfrm>
        </p:spPr>
        <p:txBody>
          <a:bodyPr/>
          <a:lstStyle/>
          <a:p>
            <a:r>
              <a:rPr lang="en-ZA" dirty="0"/>
              <a:t>STOCK THEFT : TREND OVER THREE MONTHS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E8C1F-C04F-CBA3-CB26-985D65B3C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8" y="1287261"/>
            <a:ext cx="11114844" cy="50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Stock-theft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403F-327A-70A9-0659-C200F840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January 2026 to March 2026</a:t>
            </a:r>
            <a:r>
              <a:rPr lang="en-ZA" b="1" dirty="0"/>
              <a:t> – </a:t>
            </a:r>
            <a:r>
              <a:rPr lang="en-ZA" sz="1600" b="1" dirty="0"/>
              <a:t>Type of stock stolen</a:t>
            </a:r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C1B58-503D-B7F5-2B3C-25CEB25E05D9}"/>
              </a:ext>
            </a:extLst>
          </p:cNvPr>
          <p:cNvSpPr txBox="1"/>
          <p:nvPr/>
        </p:nvSpPr>
        <p:spPr>
          <a:xfrm>
            <a:off x="0" y="66024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_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156F5E-B18D-C1CB-B2C0-3E75A2987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294499"/>
              </p:ext>
            </p:extLst>
          </p:nvPr>
        </p:nvGraphicFramePr>
        <p:xfrm>
          <a:off x="190500" y="952500"/>
          <a:ext cx="11874500" cy="549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501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7877D-777E-CDD0-3B1C-8D93903AC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B3A7-E5D8-6037-F49F-BB7A572FA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TOP TEN STATIONS: PROPERTY RELATED CRIMES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8A6F91-4238-B45B-0D57-0043A12B1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89321"/>
              </p:ext>
            </p:extLst>
          </p:nvPr>
        </p:nvGraphicFramePr>
        <p:xfrm>
          <a:off x="838200" y="1825624"/>
          <a:ext cx="10515601" cy="4512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395542701"/>
                    </a:ext>
                  </a:extLst>
                </a:gridCol>
                <a:gridCol w="2081048">
                  <a:extLst>
                    <a:ext uri="{9D8B030D-6E8A-4147-A177-3AD203B41FA5}">
                      <a16:colId xmlns:a16="http://schemas.microsoft.com/office/drawing/2014/main" val="2505523384"/>
                    </a:ext>
                  </a:extLst>
                </a:gridCol>
                <a:gridCol w="2227581">
                  <a:extLst>
                    <a:ext uri="{9D8B030D-6E8A-4147-A177-3AD203B41FA5}">
                      <a16:colId xmlns:a16="http://schemas.microsoft.com/office/drawing/2014/main" val="4212280974"/>
                    </a:ext>
                  </a:extLst>
                </a:gridCol>
                <a:gridCol w="2575647">
                  <a:extLst>
                    <a:ext uri="{9D8B030D-6E8A-4147-A177-3AD203B41FA5}">
                      <a16:colId xmlns:a16="http://schemas.microsoft.com/office/drawing/2014/main" val="3545384575"/>
                    </a:ext>
                  </a:extLst>
                </a:gridCol>
                <a:gridCol w="2031125">
                  <a:extLst>
                    <a:ext uri="{9D8B030D-6E8A-4147-A177-3AD203B41FA5}">
                      <a16:colId xmlns:a16="http://schemas.microsoft.com/office/drawing/2014/main" val="2485589069"/>
                    </a:ext>
                  </a:extLst>
                </a:gridCol>
              </a:tblGrid>
              <a:tr h="805711">
                <a:tc>
                  <a:txBody>
                    <a:bodyPr/>
                    <a:lstStyle/>
                    <a:p>
                      <a:r>
                        <a:rPr lang="en-ZA" dirty="0"/>
                        <a:t>BURGLARY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BURGLARY NON-RESIDENTIAL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THEFT OF MOTOR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THEFT OUT OF MOTOR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STOCK THEFT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9143"/>
                  </a:ext>
                </a:extLst>
              </a:tr>
              <a:tr h="3706402">
                <a:tc>
                  <a:txBody>
                    <a:bodyPr/>
                    <a:lstStyle/>
                    <a:p>
                      <a:r>
                        <a:rPr lang="en-ZA" dirty="0" err="1"/>
                        <a:t>Ikageng</a:t>
                      </a:r>
                      <a:endParaRPr lang="en-ZA" dirty="0"/>
                    </a:p>
                    <a:p>
                      <a:r>
                        <a:rPr lang="en-ZA" dirty="0"/>
                        <a:t>Rustenburg</a:t>
                      </a:r>
                    </a:p>
                    <a:p>
                      <a:r>
                        <a:rPr lang="en-ZA" dirty="0"/>
                        <a:t>Mmabatho</a:t>
                      </a:r>
                    </a:p>
                    <a:p>
                      <a:r>
                        <a:rPr lang="en-ZA" dirty="0"/>
                        <a:t>Klerksdorp</a:t>
                      </a:r>
                    </a:p>
                    <a:p>
                      <a:r>
                        <a:rPr lang="en-ZA" dirty="0" err="1"/>
                        <a:t>Letlhabile</a:t>
                      </a:r>
                      <a:endParaRPr lang="en-ZA" dirty="0"/>
                    </a:p>
                    <a:p>
                      <a:r>
                        <a:rPr lang="en-ZA" dirty="0"/>
                        <a:t>Mogwase</a:t>
                      </a:r>
                    </a:p>
                    <a:p>
                      <a:r>
                        <a:rPr lang="en-ZA" dirty="0" err="1"/>
                        <a:t>Ventersdorp</a:t>
                      </a:r>
                      <a:endParaRPr lang="en-ZA" dirty="0"/>
                    </a:p>
                    <a:p>
                      <a:r>
                        <a:rPr lang="en-ZA" dirty="0" err="1"/>
                        <a:t>Jouberton</a:t>
                      </a:r>
                      <a:endParaRPr lang="en-ZA" dirty="0"/>
                    </a:p>
                    <a:p>
                      <a:r>
                        <a:rPr lang="en-ZA" dirty="0"/>
                        <a:t>Brits</a:t>
                      </a:r>
                    </a:p>
                    <a:p>
                      <a:r>
                        <a:rPr lang="en-ZA" dirty="0" err="1"/>
                        <a:t>Makapanstad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Rustenburg</a:t>
                      </a:r>
                    </a:p>
                    <a:p>
                      <a:r>
                        <a:rPr lang="en-ZA" dirty="0" err="1"/>
                        <a:t>Zeerust</a:t>
                      </a:r>
                      <a:endParaRPr lang="en-ZA" dirty="0"/>
                    </a:p>
                    <a:p>
                      <a:r>
                        <a:rPr lang="en-ZA" dirty="0"/>
                        <a:t>Vryburg</a:t>
                      </a:r>
                    </a:p>
                    <a:p>
                      <a:r>
                        <a:rPr lang="en-ZA" dirty="0"/>
                        <a:t>Mogwase</a:t>
                      </a:r>
                    </a:p>
                    <a:p>
                      <a:r>
                        <a:rPr lang="en-ZA" dirty="0"/>
                        <a:t>Mmabatho</a:t>
                      </a:r>
                    </a:p>
                    <a:p>
                      <a:r>
                        <a:rPr lang="en-ZA" dirty="0"/>
                        <a:t>Brits</a:t>
                      </a:r>
                    </a:p>
                    <a:p>
                      <a:r>
                        <a:rPr lang="en-ZA" dirty="0"/>
                        <a:t>Wolmaransstad</a:t>
                      </a:r>
                    </a:p>
                    <a:p>
                      <a:r>
                        <a:rPr lang="en-ZA" dirty="0"/>
                        <a:t>Lichtenburg</a:t>
                      </a:r>
                    </a:p>
                    <a:p>
                      <a:r>
                        <a:rPr lang="en-ZA" dirty="0"/>
                        <a:t>Taung</a:t>
                      </a:r>
                    </a:p>
                    <a:p>
                      <a:r>
                        <a:rPr lang="en-ZA" dirty="0"/>
                        <a:t>Phokeng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Rustenburg</a:t>
                      </a:r>
                    </a:p>
                    <a:p>
                      <a:r>
                        <a:rPr lang="en-ZA" dirty="0" err="1"/>
                        <a:t>Hartbeespoortdam</a:t>
                      </a:r>
                      <a:endParaRPr lang="en-ZA" dirty="0"/>
                    </a:p>
                    <a:p>
                      <a:r>
                        <a:rPr lang="en-ZA" dirty="0"/>
                        <a:t>Brits</a:t>
                      </a:r>
                    </a:p>
                    <a:p>
                      <a:r>
                        <a:rPr lang="en-ZA" dirty="0" err="1"/>
                        <a:t>Boitekong</a:t>
                      </a:r>
                      <a:endParaRPr lang="en-ZA" dirty="0"/>
                    </a:p>
                    <a:p>
                      <a:r>
                        <a:rPr lang="en-ZA" dirty="0"/>
                        <a:t>Phokeng</a:t>
                      </a:r>
                    </a:p>
                    <a:p>
                      <a:r>
                        <a:rPr lang="en-ZA" dirty="0"/>
                        <a:t>Potchefstroom</a:t>
                      </a:r>
                    </a:p>
                    <a:p>
                      <a:r>
                        <a:rPr lang="en-ZA" dirty="0"/>
                        <a:t>Klerksdorp</a:t>
                      </a:r>
                    </a:p>
                    <a:p>
                      <a:r>
                        <a:rPr lang="en-ZA" dirty="0"/>
                        <a:t>Tlhabane</a:t>
                      </a:r>
                    </a:p>
                    <a:p>
                      <a:r>
                        <a:rPr lang="en-ZA" dirty="0"/>
                        <a:t>Mogwase</a:t>
                      </a:r>
                    </a:p>
                    <a:p>
                      <a:r>
                        <a:rPr lang="en-ZA" dirty="0"/>
                        <a:t>Marikana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Rustenburg</a:t>
                      </a:r>
                    </a:p>
                    <a:p>
                      <a:r>
                        <a:rPr lang="en-ZA" dirty="0"/>
                        <a:t>Brits</a:t>
                      </a:r>
                    </a:p>
                    <a:p>
                      <a:r>
                        <a:rPr lang="en-ZA" dirty="0"/>
                        <a:t>Klerksdorp</a:t>
                      </a:r>
                    </a:p>
                    <a:p>
                      <a:r>
                        <a:rPr lang="en-ZA" dirty="0"/>
                        <a:t>Potchefstroom</a:t>
                      </a:r>
                    </a:p>
                    <a:p>
                      <a:r>
                        <a:rPr lang="en-ZA" dirty="0"/>
                        <a:t>Mahikeng</a:t>
                      </a:r>
                    </a:p>
                    <a:p>
                      <a:r>
                        <a:rPr lang="en-ZA" dirty="0"/>
                        <a:t>Tlhabane</a:t>
                      </a:r>
                    </a:p>
                    <a:p>
                      <a:r>
                        <a:rPr lang="en-ZA" dirty="0"/>
                        <a:t>Vryburg</a:t>
                      </a:r>
                    </a:p>
                    <a:p>
                      <a:r>
                        <a:rPr lang="en-ZA" dirty="0" err="1"/>
                        <a:t>Ikageng</a:t>
                      </a:r>
                      <a:endParaRPr lang="en-ZA" dirty="0"/>
                    </a:p>
                    <a:p>
                      <a:r>
                        <a:rPr lang="en-ZA" dirty="0"/>
                        <a:t>Taung</a:t>
                      </a:r>
                    </a:p>
                    <a:p>
                      <a:r>
                        <a:rPr lang="en-ZA" dirty="0"/>
                        <a:t>Mmabatho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Taung</a:t>
                      </a:r>
                    </a:p>
                    <a:p>
                      <a:r>
                        <a:rPr lang="en-ZA" dirty="0"/>
                        <a:t>Mmabatho</a:t>
                      </a:r>
                    </a:p>
                    <a:p>
                      <a:r>
                        <a:rPr lang="en-ZA" dirty="0" err="1"/>
                        <a:t>Mabeskraal</a:t>
                      </a:r>
                      <a:endParaRPr lang="en-ZA" dirty="0"/>
                    </a:p>
                    <a:p>
                      <a:r>
                        <a:rPr lang="en-ZA" dirty="0" err="1"/>
                        <a:t>Makapanstad</a:t>
                      </a:r>
                      <a:endParaRPr lang="en-ZA" dirty="0"/>
                    </a:p>
                    <a:p>
                      <a:r>
                        <a:rPr lang="en-ZA" dirty="0" err="1"/>
                        <a:t>Ganyesa</a:t>
                      </a:r>
                      <a:endParaRPr lang="en-ZA" dirty="0"/>
                    </a:p>
                    <a:p>
                      <a:r>
                        <a:rPr lang="en-ZA" dirty="0" err="1"/>
                        <a:t>Pudimoe</a:t>
                      </a:r>
                      <a:endParaRPr lang="en-ZA" dirty="0"/>
                    </a:p>
                    <a:p>
                      <a:r>
                        <a:rPr lang="en-ZA" dirty="0"/>
                        <a:t>Potchefstroom</a:t>
                      </a:r>
                    </a:p>
                    <a:p>
                      <a:r>
                        <a:rPr lang="en-ZA" dirty="0" err="1"/>
                        <a:t>Madibogo</a:t>
                      </a:r>
                      <a:endParaRPr lang="en-ZA" dirty="0"/>
                    </a:p>
                    <a:p>
                      <a:r>
                        <a:rPr lang="en-ZA" dirty="0"/>
                        <a:t>Piet Plessis</a:t>
                      </a:r>
                    </a:p>
                    <a:p>
                      <a:r>
                        <a:rPr lang="en-ZA" dirty="0"/>
                        <a:t>Mogwase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5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250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932E-6675-177C-C856-7AA94BE3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OTHER SERIOUS CRIMES: TREND OVER THREE MONTHS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97A9E-1AC0-0D99-2B28-4119B5F4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36319"/>
            <a:ext cx="10234962" cy="54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3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C8B521-6515-C601-176A-B3CEFCCD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52" y="701336"/>
            <a:ext cx="11245696" cy="57070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FF460A-F668-1FFB-4C7F-8D063F66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" y="141288"/>
            <a:ext cx="11869738" cy="369887"/>
          </a:xfrm>
        </p:spPr>
        <p:txBody>
          <a:bodyPr>
            <a:normAutofit fontScale="90000"/>
          </a:bodyPr>
          <a:lstStyle/>
          <a:p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15458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NORTH WEST : JANUARY TO MARCH 2026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491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8EA5-774E-BC84-5C91-744046EE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TOP 20 CONTRIBUTING STATIONS: OTHER SERIOUS CRIMES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1F1C44-BB92-AFCA-74DC-5E0F0BB83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234"/>
              </p:ext>
            </p:extLst>
          </p:nvPr>
        </p:nvGraphicFramePr>
        <p:xfrm>
          <a:off x="838201" y="1026479"/>
          <a:ext cx="10515599" cy="5643262"/>
        </p:xfrm>
        <a:graphic>
          <a:graphicData uri="http://schemas.openxmlformats.org/drawingml/2006/table">
            <a:tbl>
              <a:tblPr/>
              <a:tblGrid>
                <a:gridCol w="631161">
                  <a:extLst>
                    <a:ext uri="{9D8B030D-6E8A-4147-A177-3AD203B41FA5}">
                      <a16:colId xmlns:a16="http://schemas.microsoft.com/office/drawing/2014/main" val="1566566837"/>
                    </a:ext>
                  </a:extLst>
                </a:gridCol>
                <a:gridCol w="631161">
                  <a:extLst>
                    <a:ext uri="{9D8B030D-6E8A-4147-A177-3AD203B41FA5}">
                      <a16:colId xmlns:a16="http://schemas.microsoft.com/office/drawing/2014/main" val="847520121"/>
                    </a:ext>
                  </a:extLst>
                </a:gridCol>
                <a:gridCol w="1284864">
                  <a:extLst>
                    <a:ext uri="{9D8B030D-6E8A-4147-A177-3AD203B41FA5}">
                      <a16:colId xmlns:a16="http://schemas.microsoft.com/office/drawing/2014/main" val="385615649"/>
                    </a:ext>
                  </a:extLst>
                </a:gridCol>
                <a:gridCol w="1713152">
                  <a:extLst>
                    <a:ext uri="{9D8B030D-6E8A-4147-A177-3AD203B41FA5}">
                      <a16:colId xmlns:a16="http://schemas.microsoft.com/office/drawing/2014/main" val="3051896634"/>
                    </a:ext>
                  </a:extLst>
                </a:gridCol>
                <a:gridCol w="912930">
                  <a:extLst>
                    <a:ext uri="{9D8B030D-6E8A-4147-A177-3AD203B41FA5}">
                      <a16:colId xmlns:a16="http://schemas.microsoft.com/office/drawing/2014/main" val="3463019230"/>
                    </a:ext>
                  </a:extLst>
                </a:gridCol>
                <a:gridCol w="912930">
                  <a:extLst>
                    <a:ext uri="{9D8B030D-6E8A-4147-A177-3AD203B41FA5}">
                      <a16:colId xmlns:a16="http://schemas.microsoft.com/office/drawing/2014/main" val="1063762141"/>
                    </a:ext>
                  </a:extLst>
                </a:gridCol>
                <a:gridCol w="912930">
                  <a:extLst>
                    <a:ext uri="{9D8B030D-6E8A-4147-A177-3AD203B41FA5}">
                      <a16:colId xmlns:a16="http://schemas.microsoft.com/office/drawing/2014/main" val="2186711703"/>
                    </a:ext>
                  </a:extLst>
                </a:gridCol>
                <a:gridCol w="912930">
                  <a:extLst>
                    <a:ext uri="{9D8B030D-6E8A-4147-A177-3AD203B41FA5}">
                      <a16:colId xmlns:a16="http://schemas.microsoft.com/office/drawing/2014/main" val="3524159422"/>
                    </a:ext>
                  </a:extLst>
                </a:gridCol>
                <a:gridCol w="912930">
                  <a:extLst>
                    <a:ext uri="{9D8B030D-6E8A-4147-A177-3AD203B41FA5}">
                      <a16:colId xmlns:a16="http://schemas.microsoft.com/office/drawing/2014/main" val="2250824151"/>
                    </a:ext>
                  </a:extLst>
                </a:gridCol>
                <a:gridCol w="721327">
                  <a:extLst>
                    <a:ext uri="{9D8B030D-6E8A-4147-A177-3AD203B41FA5}">
                      <a16:colId xmlns:a16="http://schemas.microsoft.com/office/drawing/2014/main" val="1916698953"/>
                    </a:ext>
                  </a:extLst>
                </a:gridCol>
                <a:gridCol w="969284">
                  <a:extLst>
                    <a:ext uri="{9D8B030D-6E8A-4147-A177-3AD203B41FA5}">
                      <a16:colId xmlns:a16="http://schemas.microsoft.com/office/drawing/2014/main" val="3001059759"/>
                    </a:ext>
                  </a:extLst>
                </a:gridCol>
              </a:tblGrid>
              <a:tr h="50991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 Position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RSA 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2022 to </a:t>
                      </a:r>
                      <a:b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2023 to </a:t>
                      </a:r>
                      <a:b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2024 to </a:t>
                      </a:r>
                      <a:b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2025 to </a:t>
                      </a:r>
                      <a:b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2026 to </a:t>
                      </a:r>
                      <a:b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 Diff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218659"/>
                  </a:ext>
                </a:extLst>
              </a:tr>
              <a:tr h="2298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787320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Rustenburg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62281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Potchefstroom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22075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Mmabatho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01933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68200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Klerksdorp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04742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Mahikeng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330350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Mogwase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31984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Hartbeespoortdam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52560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Ikageng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6187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Phokeng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51224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Lehurutshe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 counts higher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85895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Lichtenburg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4247"/>
                  </a:ext>
                </a:extLst>
              </a:tr>
              <a:tr h="2390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Wolmaransstad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07394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Tlhabane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21107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Ventersdorp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69678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Mooinooi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287852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Jouberton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218699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Boitekong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30823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Letlhabile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1923"/>
                  </a:ext>
                </a:extLst>
              </a:tr>
              <a:tr h="240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Marikana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9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729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 diversion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January 2026 to March 2026</a:t>
            </a:r>
            <a:endParaRPr lang="en-ZA" dirty="0"/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C2320B5E-196A-892E-A3D7-0726F8C6A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219338"/>
              </p:ext>
            </p:extLst>
          </p:nvPr>
        </p:nvGraphicFramePr>
        <p:xfrm>
          <a:off x="190500" y="952500"/>
          <a:ext cx="11874500" cy="536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6196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16" y="110836"/>
            <a:ext cx="11260584" cy="674255"/>
          </a:xfrm>
        </p:spPr>
        <p:txBody>
          <a:bodyPr/>
          <a:lstStyle/>
          <a:p>
            <a:br>
              <a:rPr lang="en-ZA" sz="3200" dirty="0"/>
            </a:br>
            <a:r>
              <a:rPr lang="en-ZA" sz="3200" dirty="0"/>
              <a:t>POSITION OF north west stations ON NATIONAL TOP 30 CONTRIBUTING STATIONS.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309787"/>
              </p:ext>
            </p:extLst>
          </p:nvPr>
        </p:nvGraphicFramePr>
        <p:xfrm>
          <a:off x="785091" y="985421"/>
          <a:ext cx="10621817" cy="545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981">
                  <a:extLst>
                    <a:ext uri="{9D8B030D-6E8A-4147-A177-3AD203B41FA5}">
                      <a16:colId xmlns:a16="http://schemas.microsoft.com/office/drawing/2014/main" val="1969638005"/>
                    </a:ext>
                  </a:extLst>
                </a:gridCol>
                <a:gridCol w="3045230">
                  <a:extLst>
                    <a:ext uri="{9D8B030D-6E8A-4147-A177-3AD203B41FA5}">
                      <a16:colId xmlns:a16="http://schemas.microsoft.com/office/drawing/2014/main" val="89990268"/>
                    </a:ext>
                  </a:extLst>
                </a:gridCol>
                <a:gridCol w="3540606">
                  <a:extLst>
                    <a:ext uri="{9D8B030D-6E8A-4147-A177-3AD203B41FA5}">
                      <a16:colId xmlns:a16="http://schemas.microsoft.com/office/drawing/2014/main" val="1433628556"/>
                    </a:ext>
                  </a:extLst>
                </a:gridCol>
              </a:tblGrid>
              <a:tr h="324274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037744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COMMUNITY REPORTED</a:t>
                      </a:r>
                      <a:r>
                        <a:rPr lang="en-Z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CRIMES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Rustenburg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54375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ASSAULT GBH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Ikageng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12971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endParaRPr lang="en-ZA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Mmabatho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374623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 ASSAULT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Ikageng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50362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ROBBERY AT RESIDENTIAL PREMISES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Boitekong</a:t>
                      </a:r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94147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ROBBERY</a:t>
                      </a:r>
                      <a:r>
                        <a:rPr lang="en-Z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NON-RESIDENTIAL PREMISES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Mogwase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13224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Rustenburg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58914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Boitekong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51344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RELATED CRIMES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Rustenburg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775643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BURGLARY AT</a:t>
                      </a:r>
                      <a:r>
                        <a:rPr lang="en-Z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RESIDENTIAL PREMISES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Ikageng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642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Rustenburg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93986"/>
                  </a:ext>
                </a:extLst>
              </a:tr>
              <a:tr h="333110">
                <a:tc>
                  <a:txBody>
                    <a:bodyPr/>
                    <a:lstStyle/>
                    <a:p>
                      <a:endParaRPr lang="en-ZA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Mmabatho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42705"/>
                  </a:ext>
                </a:extLst>
              </a:tr>
              <a:tr h="333110">
                <a:tc>
                  <a:txBody>
                    <a:bodyPr/>
                    <a:lstStyle/>
                    <a:p>
                      <a:endParaRPr lang="en-ZA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Klerksdorp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86218"/>
                  </a:ext>
                </a:extLst>
              </a:tr>
              <a:tr h="311714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BURGLARY</a:t>
                      </a:r>
                      <a:r>
                        <a:rPr lang="en-Z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NON RESIDENTIAL PREMISES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Rustenburg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77020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Zeerust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57078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Vryburg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24273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72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306703"/>
              </p:ext>
            </p:extLst>
          </p:nvPr>
        </p:nvGraphicFramePr>
        <p:xfrm>
          <a:off x="1024128" y="1597980"/>
          <a:ext cx="10382781" cy="459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154">
                  <a:extLst>
                    <a:ext uri="{9D8B030D-6E8A-4147-A177-3AD203B41FA5}">
                      <a16:colId xmlns:a16="http://schemas.microsoft.com/office/drawing/2014/main" val="1969638005"/>
                    </a:ext>
                  </a:extLst>
                </a:gridCol>
                <a:gridCol w="2976700">
                  <a:extLst>
                    <a:ext uri="{9D8B030D-6E8A-4147-A177-3AD203B41FA5}">
                      <a16:colId xmlns:a16="http://schemas.microsoft.com/office/drawing/2014/main" val="89990268"/>
                    </a:ext>
                  </a:extLst>
                </a:gridCol>
                <a:gridCol w="3460927">
                  <a:extLst>
                    <a:ext uri="{9D8B030D-6E8A-4147-A177-3AD203B41FA5}">
                      <a16:colId xmlns:a16="http://schemas.microsoft.com/office/drawing/2014/main" val="1433628556"/>
                    </a:ext>
                  </a:extLst>
                </a:gridCol>
              </a:tblGrid>
              <a:tr h="410036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037744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THEFT OF MOTOR VEHICLES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Rustenburg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91847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THEFT</a:t>
                      </a:r>
                      <a:r>
                        <a:rPr lang="en-Z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 OF MOTOR VEHICLE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Rustenburg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81860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 THEFT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75643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Mmabatho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1144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Mabeskraal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54374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SERIOUS CRIMES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Rustenburg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00086"/>
                  </a:ext>
                </a:extLst>
              </a:tr>
              <a:tr h="498270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THEFT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Brits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59583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Rustenburg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456812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Rustenburg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34887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r>
                        <a:rPr lang="en-Z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9398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EE40FBA-3A5D-2A8E-20D2-277CB565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350838"/>
            <a:ext cx="11064875" cy="1096222"/>
          </a:xfrm>
        </p:spPr>
        <p:txBody>
          <a:bodyPr>
            <a:normAutofit fontScale="90000"/>
          </a:bodyPr>
          <a:lstStyle/>
          <a:p>
            <a:br>
              <a:rPr lang="en-ZA" sz="3200" dirty="0"/>
            </a:br>
            <a:r>
              <a:rPr lang="en-ZA" sz="3200" dirty="0"/>
              <a:t>POSITION OF north west stations ON NATIONAL TOP 30 CONTRIBUTING STATIONS.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24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057F2-BACC-98B6-C1FB-80F4435F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6941"/>
          </a:xfrm>
        </p:spPr>
        <p:txBody>
          <a:bodyPr>
            <a:normAutofit/>
          </a:bodyPr>
          <a:lstStyle/>
          <a:p>
            <a:r>
              <a:rPr lang="en-ZA" dirty="0"/>
              <a:t>District overview tables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2D73F3-AB62-2485-8FD6-243314D01DAF}"/>
              </a:ext>
            </a:extLst>
          </p:cNvPr>
          <p:cNvSpPr txBox="1">
            <a:spLocks/>
          </p:cNvSpPr>
          <p:nvPr/>
        </p:nvSpPr>
        <p:spPr>
          <a:xfrm>
            <a:off x="904968" y="1355834"/>
            <a:ext cx="11192198" cy="529434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65169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8045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94345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77221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377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8775" marR="0" lvl="0" indent="-358775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en-ZA" sz="3200" dirty="0">
                <a:solidFill>
                  <a:srgbClr val="002060"/>
                </a:solidFill>
                <a:ea typeface="Calibri" panose="020F0502020204030204" pitchFamily="34" charset="0"/>
              </a:rPr>
              <a:t>B</a:t>
            </a:r>
            <a:r>
              <a:rPr kumimoji="0" lang="en-ZA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ojanala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Platinum District</a:t>
            </a:r>
          </a:p>
          <a:p>
            <a:pPr marL="358775" marR="0" lvl="0" indent="-358775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Kenneth Kaunda District</a:t>
            </a:r>
          </a:p>
          <a:p>
            <a:pPr marL="358775" marR="0" lvl="0" indent="-358775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Ruth Segomotsi </a:t>
            </a:r>
            <a:r>
              <a:rPr kumimoji="0" lang="en-ZA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Mompati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District</a:t>
            </a:r>
          </a:p>
          <a:p>
            <a:pPr marL="358775" marR="0" lvl="0" indent="-358775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Ngaka Modiri Molema</a:t>
            </a:r>
          </a:p>
        </p:txBody>
      </p:sp>
    </p:spTree>
    <p:extLst>
      <p:ext uri="{BB962C8B-B14F-4D97-AF65-F5344CB8AC3E}">
        <p14:creationId xmlns:p14="http://schemas.microsoft.com/office/powerpoint/2010/main" val="1445831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E1824-DD6D-2672-B6F8-68D8D6D25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F015-EC69-B823-3485-EDA7E870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BOJANALA DISTRICT : JANUARY TO MARCH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DF49A-0015-021E-293C-DA76BC29D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701336"/>
            <a:ext cx="11137900" cy="51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58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87BF7-75DD-FC6B-714C-9D97C9B95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A15E-5025-9163-7317-5B2029FE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BOJANALA DISTRICT: JANUARY TO MARCH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54796-64DF-D85B-13A8-3B229E2A3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838199"/>
            <a:ext cx="11074400" cy="57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52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CB6D5-6974-6B1A-339B-19A57D6AA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7699-280D-4C63-32CB-122A3FC7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DR KENNETH KAUNDA DISTRICT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4B8E3-AE81-22C0-A1C9-CA7AAD22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630316"/>
            <a:ext cx="11137900" cy="5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82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71DC7-C053-CDBD-3181-E34D5127E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1CC9-F0D6-2B81-C467-EB3FECCD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DR KENNETH KAUNDA DISTRICT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D217F-94C1-2716-B606-C5FAB4706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838200"/>
            <a:ext cx="11074400" cy="56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9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31DF0-2895-E12F-753F-8A946B80B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782A-0AA1-051E-AFAE-5556CEEF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DR RUTH SEGOMOTSI MOMPATI DISTRICT: JANUARY TO MARCH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14D21-4764-78AA-4736-C450C60A0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968374"/>
            <a:ext cx="11137900" cy="53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8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177B4-8248-F84C-4CA9-298BCC7EE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3E66A-A74B-81BC-1EFF-51CE4F4F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5" y="1305017"/>
            <a:ext cx="10864850" cy="52378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7C3BCD-702B-4DB5-EAF5-A26C4C8C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" y="141288"/>
            <a:ext cx="11869738" cy="369887"/>
          </a:xfrm>
        </p:spPr>
        <p:txBody>
          <a:bodyPr>
            <a:normAutofit fontScale="90000"/>
          </a:bodyPr>
          <a:lstStyle/>
          <a:p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15458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NORTH WEST : JANUARY TO MARCH 2026</a:t>
            </a:r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2996B-395C-3B55-3B5F-1E5E0332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" y="683581"/>
            <a:ext cx="10864850" cy="6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3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3D76-F132-1C61-DB9D-F2362A48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DR RUTH SEGOMOTSI MOMPATI DISTRICT: JANUARY TO MARCH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3A1CF-A43D-CC99-08AC-24E40700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838200"/>
            <a:ext cx="11074400" cy="55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77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C347E-8536-BF21-30E7-10045332F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16D9A9-4375-60C5-1B7E-984D24CB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142043"/>
            <a:ext cx="11869444" cy="369703"/>
          </a:xfrm>
        </p:spPr>
        <p:txBody>
          <a:bodyPr anchor="ctr">
            <a:normAutofit/>
          </a:bodyPr>
          <a:lstStyle/>
          <a:p>
            <a:r>
              <a:rPr lang="en-ZA" sz="2000" dirty="0"/>
              <a:t>NGAKA MODIRI MOLEMA: JANUARY TO MARCH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A0E62-DD4C-EB82-495E-367CB573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1" y="754602"/>
            <a:ext cx="11334878" cy="5482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53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472A2-9C9B-8238-A482-5EF1E3A62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07DB-0873-1679-6452-1BB3BDC3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NGAKA MODIRI MOLEMA: JANUARY TO MARCH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F9C2A-D428-C9BF-6237-18EB165A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838200"/>
            <a:ext cx="1107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7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6BB0D-05D3-5803-87E1-549EB06A3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3113" y="6650038"/>
            <a:ext cx="1258887" cy="2333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AA570-3596-44A9-950A-E638EE71936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748150-C8DA-1E7C-7AA4-05E1DDEC3D03}"/>
              </a:ext>
            </a:extLst>
          </p:cNvPr>
          <p:cNvSpPr txBox="1">
            <a:spLocks/>
          </p:cNvSpPr>
          <p:nvPr/>
        </p:nvSpPr>
        <p:spPr>
          <a:xfrm>
            <a:off x="838200" y="1685260"/>
            <a:ext cx="10999124" cy="47680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65169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8045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94345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77221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377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56082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56082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56082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56082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ZA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Thank you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56082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ZA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56082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Full quarterly crime release presentation and crime statistics are available on the SAPS website</a:t>
            </a:r>
            <a:r>
              <a:rPr kumimoji="0" lang="en-Z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br>
              <a:rPr kumimoji="0" lang="en-Z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Z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 </a:t>
            </a:r>
            <a:r>
              <a:rPr kumimoji="0" lang="en-Z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https://www.saps.gov.za/services/crimestats.php</a:t>
            </a:r>
            <a:r>
              <a:rPr kumimoji="0" lang="en-Z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)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56082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95F8B-D553-0D0A-4B6E-B3948D1E2D04}"/>
              </a:ext>
            </a:extLst>
          </p:cNvPr>
          <p:cNvSpPr/>
          <p:nvPr/>
        </p:nvSpPr>
        <p:spPr>
          <a:xfrm>
            <a:off x="3687450" y="1028394"/>
            <a:ext cx="456276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758F4-BF6C-21BD-4F9B-FD043BBD1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12" y="2407299"/>
            <a:ext cx="2484042" cy="248404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3597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4602" y="1408923"/>
            <a:ext cx="4607511" cy="653142"/>
          </a:xfrm>
        </p:spPr>
        <p:txBody>
          <a:bodyPr>
            <a:normAutofit fontScale="92500"/>
          </a:bodyPr>
          <a:lstStyle/>
          <a:p>
            <a:r>
              <a:rPr lang="en-ZA" b="1" dirty="0"/>
              <a:t>17 Community Reported Crimes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9189420"/>
              </p:ext>
            </p:extLst>
          </p:nvPr>
        </p:nvGraphicFramePr>
        <p:xfrm>
          <a:off x="624750" y="2133601"/>
          <a:ext cx="5386388" cy="435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17773" y="1482571"/>
            <a:ext cx="5657460" cy="503234"/>
          </a:xfrm>
        </p:spPr>
        <p:txBody>
          <a:bodyPr>
            <a:normAutofit fontScale="92500"/>
          </a:bodyPr>
          <a:lstStyle/>
          <a:p>
            <a:r>
              <a:rPr lang="en-ZA" b="1" dirty="0"/>
              <a:t>Crimes Detected as result of Police Actions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02908895"/>
              </p:ext>
            </p:extLst>
          </p:nvPr>
        </p:nvGraphicFramePr>
        <p:xfrm>
          <a:off x="6732782" y="2412274"/>
          <a:ext cx="5086926" cy="444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contribution per crime category to the 17 community reported crimes: </a:t>
            </a: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January to March 2026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77667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17C2-7750-4795-E872-1BD85932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09007"/>
            <a:ext cx="11181806" cy="818604"/>
          </a:xfrm>
        </p:spPr>
        <p:txBody>
          <a:bodyPr>
            <a:normAutofit/>
          </a:bodyPr>
          <a:lstStyle/>
          <a:p>
            <a:r>
              <a:rPr lang="en-ZA" sz="2400" b="1" dirty="0"/>
              <a:t>17 COMMUNITY REPORTED CRIMES:TREND OVER THREE MONTHS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CC580-0144-D2B1-0BB1-1C6988A1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" y="1166949"/>
            <a:ext cx="10702834" cy="53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CBE8-2032-E030-9691-12A74510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171"/>
            <a:ext cx="10744200" cy="583475"/>
          </a:xfrm>
        </p:spPr>
        <p:txBody>
          <a:bodyPr>
            <a:normAutofit/>
          </a:bodyPr>
          <a:lstStyle/>
          <a:p>
            <a:r>
              <a:rPr lang="en-ZA" sz="2400" b="1" dirty="0"/>
              <a:t>17 COMMUNITY REPORTED CRIMES:TOP 20 CONTRIBUTING STATIONS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FF2B3C-515B-7834-DE18-ED862C863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5123"/>
              </p:ext>
            </p:extLst>
          </p:nvPr>
        </p:nvGraphicFramePr>
        <p:xfrm>
          <a:off x="609600" y="757646"/>
          <a:ext cx="10515600" cy="5981969"/>
        </p:xfrm>
        <a:graphic>
          <a:graphicData uri="http://schemas.openxmlformats.org/drawingml/2006/table">
            <a:tbl>
              <a:tblPr/>
              <a:tblGrid>
                <a:gridCol w="631161">
                  <a:extLst>
                    <a:ext uri="{9D8B030D-6E8A-4147-A177-3AD203B41FA5}">
                      <a16:colId xmlns:a16="http://schemas.microsoft.com/office/drawing/2014/main" val="1310386634"/>
                    </a:ext>
                  </a:extLst>
                </a:gridCol>
                <a:gridCol w="631161">
                  <a:extLst>
                    <a:ext uri="{9D8B030D-6E8A-4147-A177-3AD203B41FA5}">
                      <a16:colId xmlns:a16="http://schemas.microsoft.com/office/drawing/2014/main" val="1885081484"/>
                    </a:ext>
                  </a:extLst>
                </a:gridCol>
                <a:gridCol w="1146486">
                  <a:extLst>
                    <a:ext uri="{9D8B030D-6E8A-4147-A177-3AD203B41FA5}">
                      <a16:colId xmlns:a16="http://schemas.microsoft.com/office/drawing/2014/main" val="3638554614"/>
                    </a:ext>
                  </a:extLst>
                </a:gridCol>
                <a:gridCol w="1851531">
                  <a:extLst>
                    <a:ext uri="{9D8B030D-6E8A-4147-A177-3AD203B41FA5}">
                      <a16:colId xmlns:a16="http://schemas.microsoft.com/office/drawing/2014/main" val="1219216064"/>
                    </a:ext>
                  </a:extLst>
                </a:gridCol>
                <a:gridCol w="912930">
                  <a:extLst>
                    <a:ext uri="{9D8B030D-6E8A-4147-A177-3AD203B41FA5}">
                      <a16:colId xmlns:a16="http://schemas.microsoft.com/office/drawing/2014/main" val="3152381453"/>
                    </a:ext>
                  </a:extLst>
                </a:gridCol>
                <a:gridCol w="912930">
                  <a:extLst>
                    <a:ext uri="{9D8B030D-6E8A-4147-A177-3AD203B41FA5}">
                      <a16:colId xmlns:a16="http://schemas.microsoft.com/office/drawing/2014/main" val="2225846582"/>
                    </a:ext>
                  </a:extLst>
                </a:gridCol>
                <a:gridCol w="912930">
                  <a:extLst>
                    <a:ext uri="{9D8B030D-6E8A-4147-A177-3AD203B41FA5}">
                      <a16:colId xmlns:a16="http://schemas.microsoft.com/office/drawing/2014/main" val="2022659431"/>
                    </a:ext>
                  </a:extLst>
                </a:gridCol>
                <a:gridCol w="912930">
                  <a:extLst>
                    <a:ext uri="{9D8B030D-6E8A-4147-A177-3AD203B41FA5}">
                      <a16:colId xmlns:a16="http://schemas.microsoft.com/office/drawing/2014/main" val="1550240634"/>
                    </a:ext>
                  </a:extLst>
                </a:gridCol>
                <a:gridCol w="912930">
                  <a:extLst>
                    <a:ext uri="{9D8B030D-6E8A-4147-A177-3AD203B41FA5}">
                      <a16:colId xmlns:a16="http://schemas.microsoft.com/office/drawing/2014/main" val="2748269446"/>
                    </a:ext>
                  </a:extLst>
                </a:gridCol>
                <a:gridCol w="721327">
                  <a:extLst>
                    <a:ext uri="{9D8B030D-6E8A-4147-A177-3AD203B41FA5}">
                      <a16:colId xmlns:a16="http://schemas.microsoft.com/office/drawing/2014/main" val="1851465476"/>
                    </a:ext>
                  </a:extLst>
                </a:gridCol>
                <a:gridCol w="969284">
                  <a:extLst>
                    <a:ext uri="{9D8B030D-6E8A-4147-A177-3AD203B41FA5}">
                      <a16:colId xmlns:a16="http://schemas.microsoft.com/office/drawing/2014/main" val="2491547621"/>
                    </a:ext>
                  </a:extLst>
                </a:gridCol>
              </a:tblGrid>
              <a:tr h="5833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 Position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RSA 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2022 to </a:t>
                      </a:r>
                      <a:b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2023 to </a:t>
                      </a:r>
                      <a:b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2024 to </a:t>
                      </a:r>
                      <a:b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2025 to </a:t>
                      </a:r>
                      <a:b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2026 to </a:t>
                      </a:r>
                      <a:b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 Diff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00677"/>
                  </a:ext>
                </a:extLst>
              </a:tr>
              <a:tr h="23130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937986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Rustenburg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-131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719411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700444"/>
                  </a:ext>
                </a:extLst>
              </a:tr>
              <a:tr h="3209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Mmabatho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55049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Ikageng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-103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39748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Klerksdorp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97331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Potchefstroom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73402"/>
                  </a:ext>
                </a:extLst>
              </a:tr>
              <a:tr h="2509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Mahikeng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76220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Mogwase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3063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Letlhabile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12170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Boitekong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20165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Jouberton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92474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Phokeng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-140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058717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Tlhabane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78126"/>
                  </a:ext>
                </a:extLst>
              </a:tr>
              <a:tr h="2907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Lichtenburg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102000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Ventersdorp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1421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Hartbeespoortdam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57818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Mooinooi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-130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90560"/>
                  </a:ext>
                </a:extLst>
              </a:tr>
              <a:tr h="242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Wolmaransstad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46377"/>
                  </a:ext>
                </a:extLst>
              </a:tr>
              <a:tr h="28489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RS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Mompati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34864"/>
                  </a:ext>
                </a:extLst>
              </a:tr>
              <a:tr h="3889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Lehurutshe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7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20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6F97-EA72-A370-0DE3-8152E300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CONTACT CRIMES: TREND OVER THREE MONTHS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CFF46-3F27-92CE-A87F-8DC9BEE2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3" y="1079863"/>
            <a:ext cx="10639697" cy="53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9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B292-F734-5CDD-D9F3-CDC3BF4E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TOP 20 CONTRIBUTING STATIONS: CONTACT CRIMES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46CC71-9078-01C5-EC27-1FB3F23C0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86926"/>
              </p:ext>
            </p:extLst>
          </p:nvPr>
        </p:nvGraphicFramePr>
        <p:xfrm>
          <a:off x="838201" y="1166949"/>
          <a:ext cx="10282646" cy="5109224"/>
        </p:xfrm>
        <a:graphic>
          <a:graphicData uri="http://schemas.openxmlformats.org/drawingml/2006/table">
            <a:tbl>
              <a:tblPr/>
              <a:tblGrid>
                <a:gridCol w="617179">
                  <a:extLst>
                    <a:ext uri="{9D8B030D-6E8A-4147-A177-3AD203B41FA5}">
                      <a16:colId xmlns:a16="http://schemas.microsoft.com/office/drawing/2014/main" val="1861520774"/>
                    </a:ext>
                  </a:extLst>
                </a:gridCol>
                <a:gridCol w="617179">
                  <a:extLst>
                    <a:ext uri="{9D8B030D-6E8A-4147-A177-3AD203B41FA5}">
                      <a16:colId xmlns:a16="http://schemas.microsoft.com/office/drawing/2014/main" val="2531993610"/>
                    </a:ext>
                  </a:extLst>
                </a:gridCol>
                <a:gridCol w="1256400">
                  <a:extLst>
                    <a:ext uri="{9D8B030D-6E8A-4147-A177-3AD203B41FA5}">
                      <a16:colId xmlns:a16="http://schemas.microsoft.com/office/drawing/2014/main" val="2046181050"/>
                    </a:ext>
                  </a:extLst>
                </a:gridCol>
                <a:gridCol w="1675200">
                  <a:extLst>
                    <a:ext uri="{9D8B030D-6E8A-4147-A177-3AD203B41FA5}">
                      <a16:colId xmlns:a16="http://schemas.microsoft.com/office/drawing/2014/main" val="2088103972"/>
                    </a:ext>
                  </a:extLst>
                </a:gridCol>
                <a:gridCol w="892706">
                  <a:extLst>
                    <a:ext uri="{9D8B030D-6E8A-4147-A177-3AD203B41FA5}">
                      <a16:colId xmlns:a16="http://schemas.microsoft.com/office/drawing/2014/main" val="308427175"/>
                    </a:ext>
                  </a:extLst>
                </a:gridCol>
                <a:gridCol w="892706">
                  <a:extLst>
                    <a:ext uri="{9D8B030D-6E8A-4147-A177-3AD203B41FA5}">
                      <a16:colId xmlns:a16="http://schemas.microsoft.com/office/drawing/2014/main" val="2004853539"/>
                    </a:ext>
                  </a:extLst>
                </a:gridCol>
                <a:gridCol w="892706">
                  <a:extLst>
                    <a:ext uri="{9D8B030D-6E8A-4147-A177-3AD203B41FA5}">
                      <a16:colId xmlns:a16="http://schemas.microsoft.com/office/drawing/2014/main" val="761213945"/>
                    </a:ext>
                  </a:extLst>
                </a:gridCol>
                <a:gridCol w="892706">
                  <a:extLst>
                    <a:ext uri="{9D8B030D-6E8A-4147-A177-3AD203B41FA5}">
                      <a16:colId xmlns:a16="http://schemas.microsoft.com/office/drawing/2014/main" val="2775504128"/>
                    </a:ext>
                  </a:extLst>
                </a:gridCol>
                <a:gridCol w="892706">
                  <a:extLst>
                    <a:ext uri="{9D8B030D-6E8A-4147-A177-3AD203B41FA5}">
                      <a16:colId xmlns:a16="http://schemas.microsoft.com/office/drawing/2014/main" val="3645080281"/>
                    </a:ext>
                  </a:extLst>
                </a:gridCol>
                <a:gridCol w="705347">
                  <a:extLst>
                    <a:ext uri="{9D8B030D-6E8A-4147-A177-3AD203B41FA5}">
                      <a16:colId xmlns:a16="http://schemas.microsoft.com/office/drawing/2014/main" val="1037546325"/>
                    </a:ext>
                  </a:extLst>
                </a:gridCol>
                <a:gridCol w="947811">
                  <a:extLst>
                    <a:ext uri="{9D8B030D-6E8A-4147-A177-3AD203B41FA5}">
                      <a16:colId xmlns:a16="http://schemas.microsoft.com/office/drawing/2014/main" val="1705684129"/>
                    </a:ext>
                  </a:extLst>
                </a:gridCol>
              </a:tblGrid>
              <a:tr h="4535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 Position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RSA 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2022 to </a:t>
                      </a:r>
                      <a:b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2023 to </a:t>
                      </a:r>
                      <a:b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2024 to </a:t>
                      </a:r>
                      <a:b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2025 to </a:t>
                      </a:r>
                      <a:b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2026 to </a:t>
                      </a:r>
                      <a:b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 Diff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50516"/>
                  </a:ext>
                </a:extLst>
              </a:tr>
              <a:tr h="20441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913074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28861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Ikageng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386502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Letlhabile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082085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Boitekong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711488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Rustenburg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99951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Jouberton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97357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Mogwase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31528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Mmabatho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75005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Mahikeng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7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44621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Tlhabane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90712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Phokeng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51932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Klerksdorp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73892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Mooinooi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24408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Ventersdorp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59809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Lichtenburg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95083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Kanana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3274"/>
                  </a:ext>
                </a:extLst>
              </a:tr>
              <a:tr h="2320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RS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Mompati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168702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Potchefstroom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40206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Ipelegeng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RS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Mompati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356804"/>
                  </a:ext>
                </a:extLst>
              </a:tr>
              <a:tr h="21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Makapanstad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652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5939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SAPS - Crime Registrar 2025-2026 Crime Registra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PS - Crime Registrar 2025-2026 Crime Registrar1.potx" id="{0E59493E-DDCD-4866-87EF-0F63C5201CBE}" vid="{937E1926-B054-4971-ACEB-0173A4259A37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3325</Words>
  <Application>Microsoft Office PowerPoint</Application>
  <PresentationFormat>Widescreen</PresentationFormat>
  <Paragraphs>1702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Segoe UI</vt:lpstr>
      <vt:lpstr>Segoe UI Black</vt:lpstr>
      <vt:lpstr>Segoe UI Light</vt:lpstr>
      <vt:lpstr>Symbol</vt:lpstr>
      <vt:lpstr>Tw Cen MT</vt:lpstr>
      <vt:lpstr>Tw Cen MT Condensed</vt:lpstr>
      <vt:lpstr>Wingdings</vt:lpstr>
      <vt:lpstr>Wingdings 3</vt:lpstr>
      <vt:lpstr>SAPS - Crime Registrar 2025-2026 Crime Registrar</vt:lpstr>
      <vt:lpstr>Integral</vt:lpstr>
      <vt:lpstr>POLICE RECORDED CRIME STATISTICS NORTH WEST</vt:lpstr>
      <vt:lpstr>PowerPoint Presentation</vt:lpstr>
      <vt:lpstr>NORTH WEST : JANUARY TO MARCH 2026</vt:lpstr>
      <vt:lpstr>NORTH WEST : JANUARY TO MARCH 2026</vt:lpstr>
      <vt:lpstr>Percentage contribution per crime category to the 17 community reported crimes: January to March 2026</vt:lpstr>
      <vt:lpstr>17 COMMUNITY REPORTED CRIMES:TREND OVER THREE MONTHS</vt:lpstr>
      <vt:lpstr>17 COMMUNITY REPORTED CRIMES:TOP 20 CONTRIBUTING STATIONS</vt:lpstr>
      <vt:lpstr>CONTACT CRIMES: TREND OVER THREE MONTHS</vt:lpstr>
      <vt:lpstr>TOP 20 CONTRIBUTING STATIONS: CONTACT CRIMES</vt:lpstr>
      <vt:lpstr>Selected causative factors</vt:lpstr>
      <vt:lpstr>Selected place of occurrence</vt:lpstr>
      <vt:lpstr>Frequently used instrument</vt:lpstr>
      <vt:lpstr>Murder: Educational premises : Victims</vt:lpstr>
      <vt:lpstr>Multiple murders</vt:lpstr>
      <vt:lpstr>Rape: Provincial distribution place of occurrence</vt:lpstr>
      <vt:lpstr>Rape: Educational premises</vt:lpstr>
      <vt:lpstr>Selected domestic violence-related crimes</vt:lpstr>
      <vt:lpstr>North West province Selected contact crime: per ratio </vt:lpstr>
      <vt:lpstr>Contact crime: Liquor and drug-related offences, North West</vt:lpstr>
      <vt:lpstr>TOP TEN CONTRIBUTING  STATIONS: CONTACT CRIMES </vt:lpstr>
      <vt:lpstr>TRIO CRIMES: THREE MONTHS TREND</vt:lpstr>
      <vt:lpstr> TRIO CRIMES: TOP 20 CONTRIBUTING STATIONS</vt:lpstr>
      <vt:lpstr>PROPERTY RELATED CRIMES: TREND OVER THREE MONTHS</vt:lpstr>
      <vt:lpstr>TOP 20 CONTRIBUTING STATIONS: PROPERTY RELATED CRIMES</vt:lpstr>
      <vt:lpstr>Burglary at Religious, liquor outlets and educational premises</vt:lpstr>
      <vt:lpstr>STOCK THEFT : TREND OVER THREE MONTHS</vt:lpstr>
      <vt:lpstr>Stock-theft</vt:lpstr>
      <vt:lpstr>TOP TEN STATIONS: PROPERTY RELATED CRIMES </vt:lpstr>
      <vt:lpstr>OTHER SERIOUS CRIMES: TREND OVER THREE MONTHS</vt:lpstr>
      <vt:lpstr>TOP 20 CONTRIBUTING STATIONS: OTHER SERIOUS CRIMES</vt:lpstr>
      <vt:lpstr>Core diversion</vt:lpstr>
      <vt:lpstr> POSITION OF north west stations ON NATIONAL TOP 30 CONTRIBUTING STATIONS.</vt:lpstr>
      <vt:lpstr> POSITION OF north west stations ON NATIONAL TOP 30 CONTRIBUTING STATIONS.</vt:lpstr>
      <vt:lpstr>District overview tables</vt:lpstr>
      <vt:lpstr>BOJANALA DISTRICT : JANUARY TO MARCH 2026</vt:lpstr>
      <vt:lpstr>BOJANALA DISTRICT: JANUARY TO MARCH 2026</vt:lpstr>
      <vt:lpstr>DR KENNETH KAUNDA DISTRICT</vt:lpstr>
      <vt:lpstr>DR KENNETH KAUNDA DISTRICT</vt:lpstr>
      <vt:lpstr>DR RUTH SEGOMOTSI MOMPATI DISTRICT: JANUARY TO MARCH 2026</vt:lpstr>
      <vt:lpstr>DR RUTH SEGOMOTSI MOMPATI DISTRICT: JANUARY TO MARCH 2026</vt:lpstr>
      <vt:lpstr>NGAKA MODIRI MOLEMA: JANUARY TO MARCH 2026</vt:lpstr>
      <vt:lpstr>NGAKA MODIRI MOLEMA: JANUARY TO MARCH 2026</vt:lpstr>
      <vt:lpstr>PowerPoint Presentation</vt:lpstr>
    </vt:vector>
  </TitlesOfParts>
  <Company>SAPS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Ntshabele JTS - Brigadier</dc:creator>
  <cp:lastModifiedBy>Oshebeng Koonyaditse</cp:lastModifiedBy>
  <cp:revision>38</cp:revision>
  <cp:lastPrinted>2026-06-04T06:53:59Z</cp:lastPrinted>
  <dcterms:created xsi:type="dcterms:W3CDTF">2026-06-02T08:42:14Z</dcterms:created>
  <dcterms:modified xsi:type="dcterms:W3CDTF">2026-06-08T12:25:46Z</dcterms:modified>
</cp:coreProperties>
</file>